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413" r:id="rId2"/>
    <p:sldId id="414" r:id="rId3"/>
    <p:sldId id="415" r:id="rId4"/>
  </p:sldIdLst>
  <p:sldSz cx="12192000" cy="6858000"/>
  <p:notesSz cx="6950075" cy="9236075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iel Krochmal" initials="D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D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153" autoAdjust="0"/>
    <p:restoredTop sz="93792" autoAdjust="0"/>
  </p:normalViewPr>
  <p:slideViewPr>
    <p:cSldViewPr snapToGrid="0">
      <p:cViewPr varScale="1">
        <p:scale>
          <a:sx n="82" d="100"/>
          <a:sy n="82" d="100"/>
        </p:scale>
        <p:origin x="389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11699" cy="463408"/>
          </a:xfrm>
          <a:prstGeom prst="rect">
            <a:avLst/>
          </a:prstGeom>
        </p:spPr>
        <p:txBody>
          <a:bodyPr vert="horz" lIns="92469" tIns="46233" rIns="92469" bIns="4623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71" y="3"/>
            <a:ext cx="3011699" cy="463408"/>
          </a:xfrm>
          <a:prstGeom prst="rect">
            <a:avLst/>
          </a:prstGeom>
        </p:spPr>
        <p:txBody>
          <a:bodyPr vert="horz" lIns="92469" tIns="46233" rIns="92469" bIns="46233" rtlCol="0"/>
          <a:lstStyle>
            <a:lvl1pPr algn="r">
              <a:defRPr sz="1200"/>
            </a:lvl1pPr>
          </a:lstStyle>
          <a:p>
            <a:fld id="{36CD6A3F-418C-42DC-ACE5-E85C73558C84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4850" y="1154113"/>
            <a:ext cx="55403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69" tIns="46233" rIns="92469" bIns="4623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4"/>
            <a:ext cx="5560060" cy="3636705"/>
          </a:xfrm>
          <a:prstGeom prst="rect">
            <a:avLst/>
          </a:prstGeom>
        </p:spPr>
        <p:txBody>
          <a:bodyPr vert="horz" lIns="92469" tIns="46233" rIns="92469" bIns="4623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72"/>
            <a:ext cx="3011699" cy="463407"/>
          </a:xfrm>
          <a:prstGeom prst="rect">
            <a:avLst/>
          </a:prstGeom>
        </p:spPr>
        <p:txBody>
          <a:bodyPr vert="horz" lIns="92469" tIns="46233" rIns="92469" bIns="4623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71" y="8772672"/>
            <a:ext cx="3011699" cy="463407"/>
          </a:xfrm>
          <a:prstGeom prst="rect">
            <a:avLst/>
          </a:prstGeom>
        </p:spPr>
        <p:txBody>
          <a:bodyPr vert="horz" lIns="92469" tIns="46233" rIns="92469" bIns="46233" rtlCol="0" anchor="b"/>
          <a:lstStyle>
            <a:lvl1pPr algn="r">
              <a:defRPr sz="1200"/>
            </a:lvl1pPr>
          </a:lstStyle>
          <a:p>
            <a:fld id="{AF4CDD03-203A-49A3-A83F-BE6879983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8700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84F7D-7D78-4826-9F86-9F213853709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1A8BF-DA8D-4DD7-9C12-A3917FD762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84F7D-7D78-4826-9F86-9F213853709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1A8BF-DA8D-4DD7-9C12-A3917FD762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84F7D-7D78-4826-9F86-9F213853709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1A8BF-DA8D-4DD7-9C12-A3917FD762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84F7D-7D78-4826-9F86-9F213853709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1A8BF-DA8D-4DD7-9C12-A3917FD762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84F7D-7D78-4826-9F86-9F213853709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1A8BF-DA8D-4DD7-9C12-A3917FD762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84F7D-7D78-4826-9F86-9F213853709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1A8BF-DA8D-4DD7-9C12-A3917FD762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84F7D-7D78-4826-9F86-9F213853709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1A8BF-DA8D-4DD7-9C12-A3917FD762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84F7D-7D78-4826-9F86-9F213853709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1A8BF-DA8D-4DD7-9C12-A3917FD762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84F7D-7D78-4826-9F86-9F213853709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1A8BF-DA8D-4DD7-9C12-A3917FD762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84F7D-7D78-4826-9F86-9F213853709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1A8BF-DA8D-4DD7-9C12-A3917FD762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84F7D-7D78-4826-9F86-9F213853709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1A8BF-DA8D-4DD7-9C12-A3917FD762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E84F7D-7D78-4826-9F86-9F213853709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1A8BF-DA8D-4DD7-9C12-A3917FD7627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>
            <a:extLst>
              <a:ext uri="{FF2B5EF4-FFF2-40B4-BE49-F238E27FC236}">
                <a16:creationId xmlns:a16="http://schemas.microsoft.com/office/drawing/2014/main" id="{DAD69931-3F71-2197-4F55-D0B060D650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8309" y="857051"/>
            <a:ext cx="4082923" cy="278277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C613F55-8AE4-E485-7AA4-C8575F7BDD96}"/>
              </a:ext>
            </a:extLst>
          </p:cNvPr>
          <p:cNvSpPr txBox="1"/>
          <p:nvPr/>
        </p:nvSpPr>
        <p:spPr>
          <a:xfrm>
            <a:off x="1347826" y="487719"/>
            <a:ext cx="351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D505E5C-4880-1678-763C-DA26D11918B0}"/>
              </a:ext>
            </a:extLst>
          </p:cNvPr>
          <p:cNvSpPr txBox="1"/>
          <p:nvPr/>
        </p:nvSpPr>
        <p:spPr>
          <a:xfrm>
            <a:off x="5096931" y="487719"/>
            <a:ext cx="351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519476A-9C45-A02C-1E88-7BA7D3DA87CE}"/>
              </a:ext>
            </a:extLst>
          </p:cNvPr>
          <p:cNvSpPr txBox="1"/>
          <p:nvPr/>
        </p:nvSpPr>
        <p:spPr>
          <a:xfrm>
            <a:off x="1523515" y="4294984"/>
            <a:ext cx="83051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Figure S1. Additional analysis of the RNA templated ligation with A and m</a:t>
            </a:r>
            <a:r>
              <a:rPr lang="en-US" sz="14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A RNA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oligos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in Fig. 2.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(A) Relative ligation products of mixtures consisting of A- and m</a:t>
            </a:r>
            <a:r>
              <a:rPr lang="en-US" sz="14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A-oligos, normalized to the sample with 100% A-oligo. Linear fit has a slope of 0.008±0.001, intercept 0.15±0.08, and r</a:t>
            </a:r>
            <a:r>
              <a:rPr lang="en-US" sz="14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of 0.90. (B). ESI-MS analysis of the m</a:t>
            </a:r>
            <a:r>
              <a:rPr lang="en-US" sz="14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A-containing oligo.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4438244"/>
              </p:ext>
            </p:extLst>
          </p:nvPr>
        </p:nvGraphicFramePr>
        <p:xfrm>
          <a:off x="1438275" y="768350"/>
          <a:ext cx="3921125" cy="300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Graph" r:id="rId3" imgW="3920760" imgH="3000960" progId="Origin95.Graph">
                  <p:embed/>
                </p:oleObj>
              </mc:Choice>
              <mc:Fallback>
                <p:oleObj name="Graph" r:id="rId3" imgW="3920760" imgH="3000960" progId="Origin95.Graph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38275" y="768350"/>
                        <a:ext cx="3921125" cy="3000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79050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2E2A2078-DAAA-A603-5DAA-607C7EF1AEA8}"/>
              </a:ext>
            </a:extLst>
          </p:cNvPr>
          <p:cNvSpPr txBox="1"/>
          <p:nvPr/>
        </p:nvSpPr>
        <p:spPr>
          <a:xfrm>
            <a:off x="477916" y="407530"/>
            <a:ext cx="351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BF660EF-EC75-7AF1-74DF-F98AF1111927}"/>
              </a:ext>
            </a:extLst>
          </p:cNvPr>
          <p:cNvSpPr txBox="1"/>
          <p:nvPr/>
        </p:nvSpPr>
        <p:spPr>
          <a:xfrm>
            <a:off x="3938944" y="377713"/>
            <a:ext cx="351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CBFED6F-F77A-0328-6687-C46B3FAD36A1}"/>
              </a:ext>
            </a:extLst>
          </p:cNvPr>
          <p:cNvSpPr txBox="1"/>
          <p:nvPr/>
        </p:nvSpPr>
        <p:spPr>
          <a:xfrm>
            <a:off x="563071" y="3960227"/>
            <a:ext cx="79019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Figure S2. Additional analysis of the RNA templated ligation with A2 and m</a:t>
            </a:r>
            <a:r>
              <a:rPr lang="en-US" sz="14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A2 oligonucleotides in Fig. 3.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(A) Relative ligation products of mixtures consisting of A2- and m</a:t>
            </a:r>
            <a:r>
              <a:rPr lang="en-US" sz="14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A2-oligos, normalized to the sample with 100% A2-oligo. Linear fit has a slope of 0.01±0.001, intercept -0.01±0.03, and r</a:t>
            </a:r>
            <a:r>
              <a:rPr lang="en-US" sz="14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of 0.988. (B) Relative TL-qPCR product amounts of 5’ linker oligos with T, C, G, or A at the 5’ end. T-ending linker oligo with unmodified A2-oligo was used as the normalization control. 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9801331"/>
              </p:ext>
            </p:extLst>
          </p:nvPr>
        </p:nvGraphicFramePr>
        <p:xfrm>
          <a:off x="596900" y="654050"/>
          <a:ext cx="3467100" cy="281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Graph" r:id="rId2" imgW="3467880" imgH="2814480" progId="Origin95.Graph">
                  <p:embed/>
                </p:oleObj>
              </mc:Choice>
              <mc:Fallback>
                <p:oleObj name="Graph" r:id="rId2" imgW="3467880" imgH="2814480" progId="Origin95.Graph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96900" y="654050"/>
                        <a:ext cx="3467100" cy="2814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CE86CB8-748F-CFB8-9069-FDBFBD8ADE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0221125"/>
              </p:ext>
            </p:extLst>
          </p:nvPr>
        </p:nvGraphicFramePr>
        <p:xfrm>
          <a:off x="4290322" y="562379"/>
          <a:ext cx="3179762" cy="2613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Graph" r:id="rId4" imgW="3180240" imgH="2612520" progId="Origin95.Graph">
                  <p:embed/>
                </p:oleObj>
              </mc:Choice>
              <mc:Fallback>
                <p:oleObj name="Graph" r:id="rId4" imgW="3180240" imgH="2612520" progId="Origin95.Graph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290322" y="562379"/>
                        <a:ext cx="3179762" cy="2613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16511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2E2A2078-DAAA-A603-5DAA-607C7EF1AEA8}"/>
              </a:ext>
            </a:extLst>
          </p:cNvPr>
          <p:cNvSpPr txBox="1"/>
          <p:nvPr/>
        </p:nvSpPr>
        <p:spPr>
          <a:xfrm>
            <a:off x="477916" y="407530"/>
            <a:ext cx="351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BF660EF-EC75-7AF1-74DF-F98AF1111927}"/>
              </a:ext>
            </a:extLst>
          </p:cNvPr>
          <p:cNvSpPr txBox="1"/>
          <p:nvPr/>
        </p:nvSpPr>
        <p:spPr>
          <a:xfrm>
            <a:off x="4975240" y="347874"/>
            <a:ext cx="351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CBFED6F-F77A-0328-6687-C46B3FAD36A1}"/>
              </a:ext>
            </a:extLst>
          </p:cNvPr>
          <p:cNvSpPr txBox="1"/>
          <p:nvPr/>
        </p:nvSpPr>
        <p:spPr>
          <a:xfrm>
            <a:off x="653605" y="4217247"/>
            <a:ext cx="809381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Figure S3. TL-qPCR of quantitation of human mitochondrial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tRNA</a:t>
            </a:r>
            <a:r>
              <a:rPr lang="en-US" sz="1400" b="1" baseline="30000" dirty="0" err="1">
                <a:latin typeface="Arial" panose="020B0604020202020204" pitchFamily="34" charset="0"/>
                <a:cs typeface="Arial" panose="020B0604020202020204" pitchFamily="34" charset="0"/>
              </a:rPr>
              <a:t>Val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m</a:t>
            </a:r>
            <a:r>
              <a:rPr lang="en-US" sz="14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A9 and 28S rRNA m</a:t>
            </a:r>
            <a:r>
              <a:rPr lang="en-US" sz="14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A1322.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(A) Oligonucleotides and linkers used for the m</a:t>
            </a:r>
            <a:r>
              <a:rPr lang="en-US" sz="14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A9 site of human mitochondrial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tRNA</a:t>
            </a:r>
            <a:r>
              <a:rPr lang="en-US" sz="1400" baseline="30000" dirty="0" err="1">
                <a:latin typeface="Arial" panose="020B0604020202020204" pitchFamily="34" charset="0"/>
                <a:cs typeface="Arial" panose="020B0604020202020204" pitchFamily="34" charset="0"/>
              </a:rPr>
              <a:t>Val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and m</a:t>
            </a:r>
            <a:r>
              <a:rPr lang="en-US" sz="14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A1322 of human 28S rRNA. A separate pair of linkers (5p) were used as an internal control. (B) m</a:t>
            </a:r>
            <a:r>
              <a:rPr lang="en-US" sz="14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 fraction for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mt-tRNA</a:t>
            </a:r>
            <a:r>
              <a:rPr lang="en-US" sz="1400" baseline="30000" dirty="0" err="1">
                <a:latin typeface="Arial" panose="020B0604020202020204" pitchFamily="34" charset="0"/>
                <a:cs typeface="Arial" panose="020B0604020202020204" pitchFamily="34" charset="0"/>
              </a:rPr>
              <a:t>Val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and 28S rRNA was determined to be 77±2% and 92±1%, respectively by TL-qPCR. Inset: modification index (MI) around these m</a:t>
            </a:r>
            <a:r>
              <a:rPr lang="en-US" sz="14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 sites (±5nt) site measured by DM-tRNA-seq for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mt-tRNA</a:t>
            </a:r>
            <a:r>
              <a:rPr lang="en-US" sz="1400" baseline="30000" dirty="0" err="1">
                <a:latin typeface="Arial" panose="020B0604020202020204" pitchFamily="34" charset="0"/>
                <a:cs typeface="Arial" panose="020B0604020202020204" pitchFamily="34" charset="0"/>
              </a:rPr>
              <a:t>Val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(94%) and 28S rRNA (98%; sequencing data from NCBI GEO GSE66550). 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47A774C-5D78-1313-53F8-412926C9132B}"/>
              </a:ext>
            </a:extLst>
          </p:cNvPr>
          <p:cNvGrpSpPr/>
          <p:nvPr/>
        </p:nvGrpSpPr>
        <p:grpSpPr>
          <a:xfrm>
            <a:off x="653605" y="824197"/>
            <a:ext cx="4740666" cy="3058877"/>
            <a:chOff x="651390" y="1142455"/>
            <a:chExt cx="4740666" cy="3058877"/>
          </a:xfrm>
        </p:grpSpPr>
        <p:sp>
          <p:nvSpPr>
            <p:cNvPr id="8" name="Rectangle 7"/>
            <p:cNvSpPr/>
            <p:nvPr/>
          </p:nvSpPr>
          <p:spPr>
            <a:xfrm>
              <a:off x="651391" y="1142455"/>
              <a:ext cx="4191000" cy="86177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pl-PL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PF-*********</a:t>
              </a:r>
              <a:r>
                <a:rPr lang="pl-PL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CGAAT</a:t>
              </a:r>
              <a:r>
                <a:rPr lang="en-US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            5lkrT+</a:t>
              </a:r>
              <a:r>
                <a:rPr lang="pl-PL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5</a:t>
              </a:r>
              <a:endParaRPr lang="en-US" sz="10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US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PF-GTCTCACAT                   </a:t>
              </a:r>
              <a:r>
                <a:rPr lang="pl-PL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5lkrT </a:t>
              </a:r>
            </a:p>
            <a:p>
              <a:r>
                <a:rPr lang="pl-PL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  </a:t>
              </a:r>
              <a:r>
                <a:rPr lang="en-US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CAGAGTGT"GCTT</a:t>
              </a:r>
              <a:r>
                <a:rPr lang="pl-PL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A</a:t>
              </a:r>
              <a:r>
                <a:rPr lang="en-US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ACACAAAGCAC</a:t>
              </a:r>
              <a:r>
                <a:rPr lang="pl-PL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CCA</a:t>
              </a:r>
              <a:r>
                <a:rPr lang="en-US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tRNA-</a:t>
              </a:r>
              <a:r>
                <a:rPr lang="pl-PL" sz="1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mtVal</a:t>
              </a:r>
              <a:r>
                <a:rPr lang="en-US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-3p</a:t>
              </a:r>
            </a:p>
            <a:p>
              <a:r>
                <a:rPr lang="en-US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           CGAATTGTGTTTC-TR-PR</a:t>
              </a:r>
            </a:p>
            <a:p>
              <a:r>
                <a:rPr lang="en-US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                ********GAGGGT-</a:t>
              </a:r>
              <a:r>
                <a:rPr lang="pl-PL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TR</a:t>
              </a:r>
              <a:r>
                <a:rPr lang="en-US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-PR 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651390" y="2709783"/>
              <a:ext cx="4740666" cy="86177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</a:t>
              </a:r>
              <a:r>
                <a:rPr lang="pl-PL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   </a:t>
              </a:r>
              <a:r>
                <a:rPr lang="en-US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PF-</a:t>
              </a:r>
              <a:r>
                <a:rPr lang="pl-PL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*********</a:t>
              </a:r>
              <a:r>
                <a:rPr lang="en-US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TTGTGCCT</a:t>
              </a:r>
              <a:r>
                <a:rPr lang="pl-PL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              </a:t>
              </a:r>
              <a:r>
                <a:rPr lang="en-US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5lkrT+4</a:t>
              </a:r>
            </a:p>
            <a:p>
              <a:r>
                <a:rPr lang="en-US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pl-PL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PF-GGGCTGGGCAGAACT                  </a:t>
              </a:r>
              <a:r>
                <a:rPr lang="pl-PL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   </a:t>
              </a:r>
              <a:r>
                <a:rPr lang="en-US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5lkrT </a:t>
              </a:r>
              <a:r>
                <a:rPr lang="pl-PL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                  </a:t>
              </a:r>
            </a:p>
            <a:p>
              <a:r>
                <a:rPr lang="pl-PL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ACCCA</a:t>
              </a:r>
              <a:r>
                <a:rPr lang="en-US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CCCGACCCGTCTTG"AACACGGACCAAGGAGTCTAAACA</a:t>
              </a:r>
              <a:r>
                <a:rPr lang="pl-PL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tRNA-</a:t>
              </a:r>
              <a:r>
                <a:rPr lang="pl-PL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28s</a:t>
              </a:r>
              <a:r>
                <a:rPr lang="en-US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-3p</a:t>
              </a:r>
            </a:p>
            <a:p>
              <a:r>
                <a:rPr lang="en-US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                 TTGTGCCTGGTTCCTC-TR-PR</a:t>
              </a:r>
            </a:p>
            <a:p>
              <a:r>
                <a:rPr lang="en-US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                      </a:t>
              </a:r>
              <a:r>
                <a:rPr lang="pl-PL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********</a:t>
              </a:r>
              <a:r>
                <a:rPr lang="en-US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AGATTTGT-TR-PR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651390" y="2080007"/>
              <a:ext cx="4038602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PF-ATCCTCTAAAGTT</a:t>
              </a:r>
            </a:p>
            <a:p>
              <a:r>
                <a:rPr lang="en-US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ACACTTAGGAGATTTCAACTTAACTTGACCG </a:t>
              </a:r>
              <a:r>
                <a:rPr lang="pl-PL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</a:t>
              </a:r>
              <a:r>
                <a:rPr lang="en-US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tRNA-</a:t>
              </a:r>
              <a:r>
                <a:rPr lang="pl-PL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mtVal-5p</a:t>
              </a:r>
              <a:endParaRPr lang="en-US" sz="10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US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               GAATTGAACTGGC-cy5-PR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B0675AD-6C4D-B4EE-9C8C-BEB3FCCE0B5C}"/>
                </a:ext>
              </a:extLst>
            </p:cNvPr>
            <p:cNvSpPr/>
            <p:nvPr/>
          </p:nvSpPr>
          <p:spPr>
            <a:xfrm>
              <a:off x="651390" y="3647334"/>
              <a:ext cx="4038602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PF-CTCGCGTGCCC</a:t>
              </a:r>
              <a:endParaRPr lang="pl-PL" sz="10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pl-PL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  </a:t>
              </a:r>
              <a:r>
                <a:rPr lang="en-US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GAGCGCACGGGGTCGGCGGCGAC </a:t>
              </a:r>
              <a:r>
                <a:rPr lang="pl-PL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</a:t>
              </a:r>
              <a:r>
                <a:rPr lang="en-US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tRNA-</a:t>
              </a:r>
              <a:r>
                <a:rPr lang="pl-PL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28s-5p</a:t>
              </a:r>
              <a:endParaRPr lang="en-US" sz="10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US" sz="1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              CAGCCGCCGCTG-cy5-PR</a:t>
              </a:r>
            </a:p>
          </p:txBody>
        </p:sp>
      </p:grp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9915984"/>
              </p:ext>
            </p:extLst>
          </p:nvPr>
        </p:nvGraphicFramePr>
        <p:xfrm>
          <a:off x="5195984" y="579487"/>
          <a:ext cx="2854325" cy="330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Graph" r:id="rId2" imgW="2158560" imgH="2497320" progId="Origin95.Graph">
                  <p:embed/>
                </p:oleObj>
              </mc:Choice>
              <mc:Fallback>
                <p:oleObj name="Graph" r:id="rId2" imgW="2158560" imgH="2497320" progId="Origin95.Graph">
                  <p:embed/>
                  <p:pic>
                    <p:nvPicPr>
                      <p:cNvPr id="26" name="Object 25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195984" y="579487"/>
                        <a:ext cx="2854325" cy="3303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1884734"/>
              </p:ext>
            </p:extLst>
          </p:nvPr>
        </p:nvGraphicFramePr>
        <p:xfrm>
          <a:off x="6623146" y="1239258"/>
          <a:ext cx="2350485" cy="21762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Graph" r:id="rId4" imgW="7787520" imgH="7193160" progId="Origin95.Graph">
                  <p:embed/>
                </p:oleObj>
              </mc:Choice>
              <mc:Fallback>
                <p:oleObj name="Graph" r:id="rId4" imgW="7787520" imgH="7193160" progId="Origin95.Graph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623146" y="1239258"/>
                        <a:ext cx="2350485" cy="21762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554825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0acc7e8f-e867-450d-923b-d79484f9f9b0"/>
  <p:tag name="COMMONDATA" val="eyJoZGlkIjoiY2UwMGMzYzQ2MGVhNGEyMjE3Mjg1MjZmZmFkNWVmY2IifQ==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239380</TotalTime>
  <Words>352</Words>
  <Application>Microsoft Office PowerPoint</Application>
  <PresentationFormat>Widescreen</PresentationFormat>
  <Paragraphs>25</Paragraphs>
  <Slides>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Courier New</vt:lpstr>
      <vt:lpstr>Office Theme</vt:lpstr>
      <vt:lpstr>Graph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Krochmal</dc:creator>
  <cp:lastModifiedBy>Wen Zhang</cp:lastModifiedBy>
  <cp:revision>1168</cp:revision>
  <cp:lastPrinted>2023-09-14T16:27:27Z</cp:lastPrinted>
  <dcterms:created xsi:type="dcterms:W3CDTF">2021-03-11T23:50:00Z</dcterms:created>
  <dcterms:modified xsi:type="dcterms:W3CDTF">2024-02-19T03:28:34Z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901CA4E1EAF74C7680D7E94FB487C698</vt:lpwstr>
  </property>
  <property fmtid="{D5CDD505-2E9C-101B-9397-08002B2CF9AE}" pid="3" name="KSOProductBuildVer">
    <vt:lpwstr>2052-11.1.0.13703</vt:lpwstr>
  </property>
</Properties>
</file>