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6"/>
  </p:notesMasterIdLst>
  <p:sldIdLst>
    <p:sldId id="344" r:id="rId2"/>
    <p:sldId id="345" r:id="rId3"/>
    <p:sldId id="347" r:id="rId4"/>
    <p:sldId id="350"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Main Body" id="{B5ADDA0E-6120-4245-B1FD-C4A8D86A3359}">
          <p14:sldIdLst/>
        </p14:section>
        <p14:section name="Supplemental" id="{4B68C85A-ADAA-D445-AD60-195BB88F890B}">
          <p14:sldIdLst>
            <p14:sldId id="344"/>
            <p14:sldId id="345"/>
            <p14:sldId id="347"/>
            <p14:sldId id="350"/>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FC0"/>
    <a:srgbClr val="222222"/>
    <a:srgbClr val="6666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858"/>
    <p:restoredTop sz="95872"/>
  </p:normalViewPr>
  <p:slideViewPr>
    <p:cSldViewPr snapToGrid="0" snapToObjects="1">
      <p:cViewPr>
        <p:scale>
          <a:sx n="98" d="100"/>
          <a:sy n="98" d="100"/>
        </p:scale>
        <p:origin x="1672" y="4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C465EA-BDA1-8244-B6BC-F8DE24953B73}" type="datetimeFigureOut">
              <a:rPr lang="en-US" smtClean="0"/>
              <a:t>7/14/23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7582877-B9B9-9A45-B5E5-41059FC74611}" type="slidenum">
              <a:rPr lang="en-US" smtClean="0"/>
              <a:t>‹#›</a:t>
            </a:fld>
            <a:endParaRPr lang="en-US"/>
          </a:p>
        </p:txBody>
      </p:sp>
    </p:spTree>
    <p:extLst>
      <p:ext uri="{BB962C8B-B14F-4D97-AF65-F5344CB8AC3E}">
        <p14:creationId xmlns:p14="http://schemas.microsoft.com/office/powerpoint/2010/main" val="4655697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0E27C-58A0-F349-AD89-8B774A5CE42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FC0DF07-42C8-F14B-8EC4-50FF6EB485A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796A4D8-07FA-634F-967B-6503AAEBAFF1}"/>
              </a:ext>
            </a:extLst>
          </p:cNvPr>
          <p:cNvSpPr>
            <a:spLocks noGrp="1"/>
          </p:cNvSpPr>
          <p:nvPr>
            <p:ph type="dt" sz="half" idx="10"/>
          </p:nvPr>
        </p:nvSpPr>
        <p:spPr/>
        <p:txBody>
          <a:bodyPr/>
          <a:lstStyle/>
          <a:p>
            <a:fld id="{0CF81202-2D55-2C4F-AD43-18EAC5877C28}" type="datetimeFigureOut">
              <a:rPr lang="en-US" smtClean="0"/>
              <a:t>7/14/23</a:t>
            </a:fld>
            <a:endParaRPr lang="en-US"/>
          </a:p>
        </p:txBody>
      </p:sp>
      <p:sp>
        <p:nvSpPr>
          <p:cNvPr id="5" name="Footer Placeholder 4">
            <a:extLst>
              <a:ext uri="{FF2B5EF4-FFF2-40B4-BE49-F238E27FC236}">
                <a16:creationId xmlns:a16="http://schemas.microsoft.com/office/drawing/2014/main" id="{37595D33-2EFC-064B-AF5A-94E23F45006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8696D37-3C6A-EA49-863C-4CBF0155654F}"/>
              </a:ext>
            </a:extLst>
          </p:cNvPr>
          <p:cNvSpPr>
            <a:spLocks noGrp="1"/>
          </p:cNvSpPr>
          <p:nvPr>
            <p:ph type="sldNum" sz="quarter" idx="12"/>
          </p:nvPr>
        </p:nvSpPr>
        <p:spPr/>
        <p:txBody>
          <a:bodyPr/>
          <a:lstStyle/>
          <a:p>
            <a:fld id="{1C546DFF-965F-AB4F-9878-98C894B6F50D}" type="slidenum">
              <a:rPr lang="en-US" smtClean="0"/>
              <a:t>‹#›</a:t>
            </a:fld>
            <a:endParaRPr lang="en-US"/>
          </a:p>
        </p:txBody>
      </p:sp>
    </p:spTree>
    <p:extLst>
      <p:ext uri="{BB962C8B-B14F-4D97-AF65-F5344CB8AC3E}">
        <p14:creationId xmlns:p14="http://schemas.microsoft.com/office/powerpoint/2010/main" val="37027446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DB1580-2870-834E-B02A-BD58B5AB139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FDC8377-2263-E642-A318-7B026A6EE47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B86534-CBFB-2C4F-B41F-8A1B04556EDD}"/>
              </a:ext>
            </a:extLst>
          </p:cNvPr>
          <p:cNvSpPr>
            <a:spLocks noGrp="1"/>
          </p:cNvSpPr>
          <p:nvPr>
            <p:ph type="dt" sz="half" idx="10"/>
          </p:nvPr>
        </p:nvSpPr>
        <p:spPr/>
        <p:txBody>
          <a:bodyPr/>
          <a:lstStyle/>
          <a:p>
            <a:fld id="{0CF81202-2D55-2C4F-AD43-18EAC5877C28}" type="datetimeFigureOut">
              <a:rPr lang="en-US" smtClean="0"/>
              <a:t>7/14/23</a:t>
            </a:fld>
            <a:endParaRPr lang="en-US"/>
          </a:p>
        </p:txBody>
      </p:sp>
      <p:sp>
        <p:nvSpPr>
          <p:cNvPr id="5" name="Footer Placeholder 4">
            <a:extLst>
              <a:ext uri="{FF2B5EF4-FFF2-40B4-BE49-F238E27FC236}">
                <a16:creationId xmlns:a16="http://schemas.microsoft.com/office/drawing/2014/main" id="{8C0F2B76-8187-B74C-9161-02E2E2C1B86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CE56FB-59D4-6446-B54E-5CC3F6ABBBBE}"/>
              </a:ext>
            </a:extLst>
          </p:cNvPr>
          <p:cNvSpPr>
            <a:spLocks noGrp="1"/>
          </p:cNvSpPr>
          <p:nvPr>
            <p:ph type="sldNum" sz="quarter" idx="12"/>
          </p:nvPr>
        </p:nvSpPr>
        <p:spPr/>
        <p:txBody>
          <a:bodyPr/>
          <a:lstStyle/>
          <a:p>
            <a:fld id="{1C546DFF-965F-AB4F-9878-98C894B6F50D}" type="slidenum">
              <a:rPr lang="en-US" smtClean="0"/>
              <a:t>‹#›</a:t>
            </a:fld>
            <a:endParaRPr lang="en-US"/>
          </a:p>
        </p:txBody>
      </p:sp>
    </p:spTree>
    <p:extLst>
      <p:ext uri="{BB962C8B-B14F-4D97-AF65-F5344CB8AC3E}">
        <p14:creationId xmlns:p14="http://schemas.microsoft.com/office/powerpoint/2010/main" val="3456094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776524E-C117-4447-9B6C-01BEC6D513A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8E9F847-B3E2-5941-BE1A-78936832055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BA0B70-69B8-4449-8A22-2A967D514260}"/>
              </a:ext>
            </a:extLst>
          </p:cNvPr>
          <p:cNvSpPr>
            <a:spLocks noGrp="1"/>
          </p:cNvSpPr>
          <p:nvPr>
            <p:ph type="dt" sz="half" idx="10"/>
          </p:nvPr>
        </p:nvSpPr>
        <p:spPr/>
        <p:txBody>
          <a:bodyPr/>
          <a:lstStyle/>
          <a:p>
            <a:fld id="{0CF81202-2D55-2C4F-AD43-18EAC5877C28}" type="datetimeFigureOut">
              <a:rPr lang="en-US" smtClean="0"/>
              <a:t>7/14/23</a:t>
            </a:fld>
            <a:endParaRPr lang="en-US"/>
          </a:p>
        </p:txBody>
      </p:sp>
      <p:sp>
        <p:nvSpPr>
          <p:cNvPr id="5" name="Footer Placeholder 4">
            <a:extLst>
              <a:ext uri="{FF2B5EF4-FFF2-40B4-BE49-F238E27FC236}">
                <a16:creationId xmlns:a16="http://schemas.microsoft.com/office/drawing/2014/main" id="{099DB416-0809-424A-B1B7-A03D39A466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0D1188-AA93-224D-9D9E-96851253D33D}"/>
              </a:ext>
            </a:extLst>
          </p:cNvPr>
          <p:cNvSpPr>
            <a:spLocks noGrp="1"/>
          </p:cNvSpPr>
          <p:nvPr>
            <p:ph type="sldNum" sz="quarter" idx="12"/>
          </p:nvPr>
        </p:nvSpPr>
        <p:spPr/>
        <p:txBody>
          <a:bodyPr/>
          <a:lstStyle/>
          <a:p>
            <a:fld id="{1C546DFF-965F-AB4F-9878-98C894B6F50D}" type="slidenum">
              <a:rPr lang="en-US" smtClean="0"/>
              <a:t>‹#›</a:t>
            </a:fld>
            <a:endParaRPr lang="en-US"/>
          </a:p>
        </p:txBody>
      </p:sp>
    </p:spTree>
    <p:extLst>
      <p:ext uri="{BB962C8B-B14F-4D97-AF65-F5344CB8AC3E}">
        <p14:creationId xmlns:p14="http://schemas.microsoft.com/office/powerpoint/2010/main" val="7244925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ADA62A-7A96-6E4C-8CD8-0A6EEF4CCA7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C64BA38-1662-F545-85D5-C7C20D4A041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EF47F8D-EBD8-C14C-8407-7117EC6734E2}"/>
              </a:ext>
            </a:extLst>
          </p:cNvPr>
          <p:cNvSpPr>
            <a:spLocks noGrp="1"/>
          </p:cNvSpPr>
          <p:nvPr>
            <p:ph type="dt" sz="half" idx="10"/>
          </p:nvPr>
        </p:nvSpPr>
        <p:spPr/>
        <p:txBody>
          <a:bodyPr/>
          <a:lstStyle/>
          <a:p>
            <a:fld id="{0CF81202-2D55-2C4F-AD43-18EAC5877C28}" type="datetimeFigureOut">
              <a:rPr lang="en-US" smtClean="0"/>
              <a:t>7/14/23</a:t>
            </a:fld>
            <a:endParaRPr lang="en-US"/>
          </a:p>
        </p:txBody>
      </p:sp>
      <p:sp>
        <p:nvSpPr>
          <p:cNvPr id="5" name="Footer Placeholder 4">
            <a:extLst>
              <a:ext uri="{FF2B5EF4-FFF2-40B4-BE49-F238E27FC236}">
                <a16:creationId xmlns:a16="http://schemas.microsoft.com/office/drawing/2014/main" id="{4742C399-3E61-8549-91E5-DA5F5639C6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0AE0F43-CE87-4244-B8A0-51DA1C318EC4}"/>
              </a:ext>
            </a:extLst>
          </p:cNvPr>
          <p:cNvSpPr>
            <a:spLocks noGrp="1"/>
          </p:cNvSpPr>
          <p:nvPr>
            <p:ph type="sldNum" sz="quarter" idx="12"/>
          </p:nvPr>
        </p:nvSpPr>
        <p:spPr/>
        <p:txBody>
          <a:bodyPr/>
          <a:lstStyle/>
          <a:p>
            <a:fld id="{1C546DFF-965F-AB4F-9878-98C894B6F50D}" type="slidenum">
              <a:rPr lang="en-US" smtClean="0"/>
              <a:t>‹#›</a:t>
            </a:fld>
            <a:endParaRPr lang="en-US"/>
          </a:p>
        </p:txBody>
      </p:sp>
    </p:spTree>
    <p:extLst>
      <p:ext uri="{BB962C8B-B14F-4D97-AF65-F5344CB8AC3E}">
        <p14:creationId xmlns:p14="http://schemas.microsoft.com/office/powerpoint/2010/main" val="20683776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0C7F99-E5F0-ED46-9C10-D8C0BE46DF8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7E396E8-E979-FB47-BA8A-0C6DE883DFB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9569BBC-85DA-9142-9711-73991E4408AC}"/>
              </a:ext>
            </a:extLst>
          </p:cNvPr>
          <p:cNvSpPr>
            <a:spLocks noGrp="1"/>
          </p:cNvSpPr>
          <p:nvPr>
            <p:ph type="dt" sz="half" idx="10"/>
          </p:nvPr>
        </p:nvSpPr>
        <p:spPr/>
        <p:txBody>
          <a:bodyPr/>
          <a:lstStyle/>
          <a:p>
            <a:fld id="{0CF81202-2D55-2C4F-AD43-18EAC5877C28}" type="datetimeFigureOut">
              <a:rPr lang="en-US" smtClean="0"/>
              <a:t>7/14/23</a:t>
            </a:fld>
            <a:endParaRPr lang="en-US"/>
          </a:p>
        </p:txBody>
      </p:sp>
      <p:sp>
        <p:nvSpPr>
          <p:cNvPr id="5" name="Footer Placeholder 4">
            <a:extLst>
              <a:ext uri="{FF2B5EF4-FFF2-40B4-BE49-F238E27FC236}">
                <a16:creationId xmlns:a16="http://schemas.microsoft.com/office/drawing/2014/main" id="{212D6B81-F1E8-AD47-ACF8-F0AA819CE0A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FDC9E48-D6EE-3D4D-A267-F62B6C633EE1}"/>
              </a:ext>
            </a:extLst>
          </p:cNvPr>
          <p:cNvSpPr>
            <a:spLocks noGrp="1"/>
          </p:cNvSpPr>
          <p:nvPr>
            <p:ph type="sldNum" sz="quarter" idx="12"/>
          </p:nvPr>
        </p:nvSpPr>
        <p:spPr/>
        <p:txBody>
          <a:bodyPr/>
          <a:lstStyle/>
          <a:p>
            <a:fld id="{1C546DFF-965F-AB4F-9878-98C894B6F50D}" type="slidenum">
              <a:rPr lang="en-US" smtClean="0"/>
              <a:t>‹#›</a:t>
            </a:fld>
            <a:endParaRPr lang="en-US"/>
          </a:p>
        </p:txBody>
      </p:sp>
    </p:spTree>
    <p:extLst>
      <p:ext uri="{BB962C8B-B14F-4D97-AF65-F5344CB8AC3E}">
        <p14:creationId xmlns:p14="http://schemas.microsoft.com/office/powerpoint/2010/main" val="3284797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CA55CA-2198-3B4D-9120-11836123D2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16CDDAF-13F4-654F-B319-DF579D73C72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A9854DA-73EC-9147-8910-823201E9F5E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EF43177-037B-2749-9987-31CB243F81F9}"/>
              </a:ext>
            </a:extLst>
          </p:cNvPr>
          <p:cNvSpPr>
            <a:spLocks noGrp="1"/>
          </p:cNvSpPr>
          <p:nvPr>
            <p:ph type="dt" sz="half" idx="10"/>
          </p:nvPr>
        </p:nvSpPr>
        <p:spPr/>
        <p:txBody>
          <a:bodyPr/>
          <a:lstStyle/>
          <a:p>
            <a:fld id="{0CF81202-2D55-2C4F-AD43-18EAC5877C28}" type="datetimeFigureOut">
              <a:rPr lang="en-US" smtClean="0"/>
              <a:t>7/14/23</a:t>
            </a:fld>
            <a:endParaRPr lang="en-US"/>
          </a:p>
        </p:txBody>
      </p:sp>
      <p:sp>
        <p:nvSpPr>
          <p:cNvPr id="6" name="Footer Placeholder 5">
            <a:extLst>
              <a:ext uri="{FF2B5EF4-FFF2-40B4-BE49-F238E27FC236}">
                <a16:creationId xmlns:a16="http://schemas.microsoft.com/office/drawing/2014/main" id="{C84550C8-A269-2B4D-A132-33330DA127F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71E976B-53D0-A94E-B41D-5BB0AB875996}"/>
              </a:ext>
            </a:extLst>
          </p:cNvPr>
          <p:cNvSpPr>
            <a:spLocks noGrp="1"/>
          </p:cNvSpPr>
          <p:nvPr>
            <p:ph type="sldNum" sz="quarter" idx="12"/>
          </p:nvPr>
        </p:nvSpPr>
        <p:spPr/>
        <p:txBody>
          <a:bodyPr/>
          <a:lstStyle/>
          <a:p>
            <a:fld id="{1C546DFF-965F-AB4F-9878-98C894B6F50D}" type="slidenum">
              <a:rPr lang="en-US" smtClean="0"/>
              <a:t>‹#›</a:t>
            </a:fld>
            <a:endParaRPr lang="en-US"/>
          </a:p>
        </p:txBody>
      </p:sp>
    </p:spTree>
    <p:extLst>
      <p:ext uri="{BB962C8B-B14F-4D97-AF65-F5344CB8AC3E}">
        <p14:creationId xmlns:p14="http://schemas.microsoft.com/office/powerpoint/2010/main" val="5642347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51E740-0195-064F-8DBE-8506BA14ABA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FFC14E7-FBFF-C145-9230-8AE7DCCF53A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1A84A2E-9042-7649-9F5F-06829B29AEB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222DFCD-FF48-164C-A83B-CD1EA20EF21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D64630E-11A0-894F-A8E2-4B42DF1121A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ABAEC2F-2558-B443-A0D2-7594071A7653}"/>
              </a:ext>
            </a:extLst>
          </p:cNvPr>
          <p:cNvSpPr>
            <a:spLocks noGrp="1"/>
          </p:cNvSpPr>
          <p:nvPr>
            <p:ph type="dt" sz="half" idx="10"/>
          </p:nvPr>
        </p:nvSpPr>
        <p:spPr/>
        <p:txBody>
          <a:bodyPr/>
          <a:lstStyle/>
          <a:p>
            <a:fld id="{0CF81202-2D55-2C4F-AD43-18EAC5877C28}" type="datetimeFigureOut">
              <a:rPr lang="en-US" smtClean="0"/>
              <a:t>7/14/23</a:t>
            </a:fld>
            <a:endParaRPr lang="en-US"/>
          </a:p>
        </p:txBody>
      </p:sp>
      <p:sp>
        <p:nvSpPr>
          <p:cNvPr id="8" name="Footer Placeholder 7">
            <a:extLst>
              <a:ext uri="{FF2B5EF4-FFF2-40B4-BE49-F238E27FC236}">
                <a16:creationId xmlns:a16="http://schemas.microsoft.com/office/drawing/2014/main" id="{5D881508-BFE6-304E-981A-D0B520BD9D3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627F2C2-B8B8-2D4B-A267-96D7EC66C232}"/>
              </a:ext>
            </a:extLst>
          </p:cNvPr>
          <p:cNvSpPr>
            <a:spLocks noGrp="1"/>
          </p:cNvSpPr>
          <p:nvPr>
            <p:ph type="sldNum" sz="quarter" idx="12"/>
          </p:nvPr>
        </p:nvSpPr>
        <p:spPr/>
        <p:txBody>
          <a:bodyPr/>
          <a:lstStyle/>
          <a:p>
            <a:fld id="{1C546DFF-965F-AB4F-9878-98C894B6F50D}" type="slidenum">
              <a:rPr lang="en-US" smtClean="0"/>
              <a:t>‹#›</a:t>
            </a:fld>
            <a:endParaRPr lang="en-US"/>
          </a:p>
        </p:txBody>
      </p:sp>
    </p:spTree>
    <p:extLst>
      <p:ext uri="{BB962C8B-B14F-4D97-AF65-F5344CB8AC3E}">
        <p14:creationId xmlns:p14="http://schemas.microsoft.com/office/powerpoint/2010/main" val="2725373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9C0107-52A7-904D-808D-E1A449316B1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81A3F40-FF98-8241-8180-9784C589B7A4}"/>
              </a:ext>
            </a:extLst>
          </p:cNvPr>
          <p:cNvSpPr>
            <a:spLocks noGrp="1"/>
          </p:cNvSpPr>
          <p:nvPr>
            <p:ph type="dt" sz="half" idx="10"/>
          </p:nvPr>
        </p:nvSpPr>
        <p:spPr/>
        <p:txBody>
          <a:bodyPr/>
          <a:lstStyle/>
          <a:p>
            <a:fld id="{0CF81202-2D55-2C4F-AD43-18EAC5877C28}" type="datetimeFigureOut">
              <a:rPr lang="en-US" smtClean="0"/>
              <a:t>7/14/23</a:t>
            </a:fld>
            <a:endParaRPr lang="en-US"/>
          </a:p>
        </p:txBody>
      </p:sp>
      <p:sp>
        <p:nvSpPr>
          <p:cNvPr id="4" name="Footer Placeholder 3">
            <a:extLst>
              <a:ext uri="{FF2B5EF4-FFF2-40B4-BE49-F238E27FC236}">
                <a16:creationId xmlns:a16="http://schemas.microsoft.com/office/drawing/2014/main" id="{E476400D-F48A-7647-ACC2-9EB610AD6E0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F481A0B-ABBA-3E43-B69C-F8F871ACE201}"/>
              </a:ext>
            </a:extLst>
          </p:cNvPr>
          <p:cNvSpPr>
            <a:spLocks noGrp="1"/>
          </p:cNvSpPr>
          <p:nvPr>
            <p:ph type="sldNum" sz="quarter" idx="12"/>
          </p:nvPr>
        </p:nvSpPr>
        <p:spPr/>
        <p:txBody>
          <a:bodyPr/>
          <a:lstStyle/>
          <a:p>
            <a:fld id="{1C546DFF-965F-AB4F-9878-98C894B6F50D}" type="slidenum">
              <a:rPr lang="en-US" smtClean="0"/>
              <a:t>‹#›</a:t>
            </a:fld>
            <a:endParaRPr lang="en-US"/>
          </a:p>
        </p:txBody>
      </p:sp>
    </p:spTree>
    <p:extLst>
      <p:ext uri="{BB962C8B-B14F-4D97-AF65-F5344CB8AC3E}">
        <p14:creationId xmlns:p14="http://schemas.microsoft.com/office/powerpoint/2010/main" val="9557890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DBCB4A2-9022-A04F-91F7-19C4CFAE2E74}"/>
              </a:ext>
            </a:extLst>
          </p:cNvPr>
          <p:cNvSpPr>
            <a:spLocks noGrp="1"/>
          </p:cNvSpPr>
          <p:nvPr>
            <p:ph type="dt" sz="half" idx="10"/>
          </p:nvPr>
        </p:nvSpPr>
        <p:spPr/>
        <p:txBody>
          <a:bodyPr/>
          <a:lstStyle/>
          <a:p>
            <a:fld id="{0CF81202-2D55-2C4F-AD43-18EAC5877C28}" type="datetimeFigureOut">
              <a:rPr lang="en-US" smtClean="0"/>
              <a:t>7/14/23</a:t>
            </a:fld>
            <a:endParaRPr lang="en-US"/>
          </a:p>
        </p:txBody>
      </p:sp>
      <p:sp>
        <p:nvSpPr>
          <p:cNvPr id="3" name="Footer Placeholder 2">
            <a:extLst>
              <a:ext uri="{FF2B5EF4-FFF2-40B4-BE49-F238E27FC236}">
                <a16:creationId xmlns:a16="http://schemas.microsoft.com/office/drawing/2014/main" id="{658741A6-58AD-634C-A568-57592E1215F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16BC6D9-CCF8-434B-AB92-627384E36E71}"/>
              </a:ext>
            </a:extLst>
          </p:cNvPr>
          <p:cNvSpPr>
            <a:spLocks noGrp="1"/>
          </p:cNvSpPr>
          <p:nvPr>
            <p:ph type="sldNum" sz="quarter" idx="12"/>
          </p:nvPr>
        </p:nvSpPr>
        <p:spPr/>
        <p:txBody>
          <a:bodyPr/>
          <a:lstStyle/>
          <a:p>
            <a:fld id="{1C546DFF-965F-AB4F-9878-98C894B6F50D}" type="slidenum">
              <a:rPr lang="en-US" smtClean="0"/>
              <a:t>‹#›</a:t>
            </a:fld>
            <a:endParaRPr lang="en-US"/>
          </a:p>
        </p:txBody>
      </p:sp>
    </p:spTree>
    <p:extLst>
      <p:ext uri="{BB962C8B-B14F-4D97-AF65-F5344CB8AC3E}">
        <p14:creationId xmlns:p14="http://schemas.microsoft.com/office/powerpoint/2010/main" val="2957083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DA4364-5678-6A47-9428-AED000EB846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EF6E926-327D-864F-8CE1-5449328E49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479FBA1-A073-4043-AAE8-401789469AA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58C556B-AB7F-7440-BA7E-C0FDC22215F4}"/>
              </a:ext>
            </a:extLst>
          </p:cNvPr>
          <p:cNvSpPr>
            <a:spLocks noGrp="1"/>
          </p:cNvSpPr>
          <p:nvPr>
            <p:ph type="dt" sz="half" idx="10"/>
          </p:nvPr>
        </p:nvSpPr>
        <p:spPr/>
        <p:txBody>
          <a:bodyPr/>
          <a:lstStyle/>
          <a:p>
            <a:fld id="{0CF81202-2D55-2C4F-AD43-18EAC5877C28}" type="datetimeFigureOut">
              <a:rPr lang="en-US" smtClean="0"/>
              <a:t>7/14/23</a:t>
            </a:fld>
            <a:endParaRPr lang="en-US"/>
          </a:p>
        </p:txBody>
      </p:sp>
      <p:sp>
        <p:nvSpPr>
          <p:cNvPr id="6" name="Footer Placeholder 5">
            <a:extLst>
              <a:ext uri="{FF2B5EF4-FFF2-40B4-BE49-F238E27FC236}">
                <a16:creationId xmlns:a16="http://schemas.microsoft.com/office/drawing/2014/main" id="{BA2950EC-7B62-8440-854D-BF3C287010F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E19C5A7-BCD4-0C44-AB3D-AE1B9C6F6F71}"/>
              </a:ext>
            </a:extLst>
          </p:cNvPr>
          <p:cNvSpPr>
            <a:spLocks noGrp="1"/>
          </p:cNvSpPr>
          <p:nvPr>
            <p:ph type="sldNum" sz="quarter" idx="12"/>
          </p:nvPr>
        </p:nvSpPr>
        <p:spPr/>
        <p:txBody>
          <a:bodyPr/>
          <a:lstStyle/>
          <a:p>
            <a:fld id="{1C546DFF-965F-AB4F-9878-98C894B6F50D}" type="slidenum">
              <a:rPr lang="en-US" smtClean="0"/>
              <a:t>‹#›</a:t>
            </a:fld>
            <a:endParaRPr lang="en-US"/>
          </a:p>
        </p:txBody>
      </p:sp>
    </p:spTree>
    <p:extLst>
      <p:ext uri="{BB962C8B-B14F-4D97-AF65-F5344CB8AC3E}">
        <p14:creationId xmlns:p14="http://schemas.microsoft.com/office/powerpoint/2010/main" val="25493508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C89774-F4D0-EE41-AAA9-902BD7A0127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7F64144-F95B-D145-8687-735A0C7F9E1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3A886BD-0324-BD4E-A877-D8E479A9CD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6DC8BE5-1BCB-F647-AF51-2532D8DAE49B}"/>
              </a:ext>
            </a:extLst>
          </p:cNvPr>
          <p:cNvSpPr>
            <a:spLocks noGrp="1"/>
          </p:cNvSpPr>
          <p:nvPr>
            <p:ph type="dt" sz="half" idx="10"/>
          </p:nvPr>
        </p:nvSpPr>
        <p:spPr/>
        <p:txBody>
          <a:bodyPr/>
          <a:lstStyle/>
          <a:p>
            <a:fld id="{0CF81202-2D55-2C4F-AD43-18EAC5877C28}" type="datetimeFigureOut">
              <a:rPr lang="en-US" smtClean="0"/>
              <a:t>7/14/23</a:t>
            </a:fld>
            <a:endParaRPr lang="en-US"/>
          </a:p>
        </p:txBody>
      </p:sp>
      <p:sp>
        <p:nvSpPr>
          <p:cNvPr id="6" name="Footer Placeholder 5">
            <a:extLst>
              <a:ext uri="{FF2B5EF4-FFF2-40B4-BE49-F238E27FC236}">
                <a16:creationId xmlns:a16="http://schemas.microsoft.com/office/drawing/2014/main" id="{5FF62A4D-E258-744D-80F2-8D1789F4D4E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F73C0-E445-5F4F-9A3D-663835ECAAED}"/>
              </a:ext>
            </a:extLst>
          </p:cNvPr>
          <p:cNvSpPr>
            <a:spLocks noGrp="1"/>
          </p:cNvSpPr>
          <p:nvPr>
            <p:ph type="sldNum" sz="quarter" idx="12"/>
          </p:nvPr>
        </p:nvSpPr>
        <p:spPr/>
        <p:txBody>
          <a:bodyPr/>
          <a:lstStyle/>
          <a:p>
            <a:fld id="{1C546DFF-965F-AB4F-9878-98C894B6F50D}" type="slidenum">
              <a:rPr lang="en-US" smtClean="0"/>
              <a:t>‹#›</a:t>
            </a:fld>
            <a:endParaRPr lang="en-US"/>
          </a:p>
        </p:txBody>
      </p:sp>
    </p:spTree>
    <p:extLst>
      <p:ext uri="{BB962C8B-B14F-4D97-AF65-F5344CB8AC3E}">
        <p14:creationId xmlns:p14="http://schemas.microsoft.com/office/powerpoint/2010/main" val="16453469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385264D-1B91-5246-BD6C-7350E60210B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E4B8398-8EF8-8E48-AE96-80176831FE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31434FA-EC03-1E4A-85D7-98C67CE3068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F81202-2D55-2C4F-AD43-18EAC5877C28}" type="datetimeFigureOut">
              <a:rPr lang="en-US" smtClean="0"/>
              <a:t>7/14/23</a:t>
            </a:fld>
            <a:endParaRPr lang="en-US"/>
          </a:p>
        </p:txBody>
      </p:sp>
      <p:sp>
        <p:nvSpPr>
          <p:cNvPr id="5" name="Footer Placeholder 4">
            <a:extLst>
              <a:ext uri="{FF2B5EF4-FFF2-40B4-BE49-F238E27FC236}">
                <a16:creationId xmlns:a16="http://schemas.microsoft.com/office/drawing/2014/main" id="{6901EE0B-4A5F-9D40-8735-1476BD4C553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414CE7C-E989-6C44-BDD2-CB285282B6D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546DFF-965F-AB4F-9878-98C894B6F50D}" type="slidenum">
              <a:rPr lang="en-US" smtClean="0"/>
              <a:t>‹#›</a:t>
            </a:fld>
            <a:endParaRPr lang="en-US"/>
          </a:p>
        </p:txBody>
      </p:sp>
    </p:spTree>
    <p:extLst>
      <p:ext uri="{BB962C8B-B14F-4D97-AF65-F5344CB8AC3E}">
        <p14:creationId xmlns:p14="http://schemas.microsoft.com/office/powerpoint/2010/main" val="31231802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Chart, line chart&#10;&#10;Description automatically generated">
            <a:extLst>
              <a:ext uri="{FF2B5EF4-FFF2-40B4-BE49-F238E27FC236}">
                <a16:creationId xmlns:a16="http://schemas.microsoft.com/office/drawing/2014/main" id="{3E9D4680-2930-2B7B-2E81-9B9DB561C05F}"/>
              </a:ext>
            </a:extLst>
          </p:cNvPr>
          <p:cNvPicPr>
            <a:picLocks noChangeAspect="1"/>
          </p:cNvPicPr>
          <p:nvPr/>
        </p:nvPicPr>
        <p:blipFill>
          <a:blip r:embed="rId2"/>
          <a:stretch>
            <a:fillRect/>
          </a:stretch>
        </p:blipFill>
        <p:spPr>
          <a:xfrm>
            <a:off x="521407" y="57979"/>
            <a:ext cx="5345968" cy="3419208"/>
          </a:xfrm>
          <a:prstGeom prst="rect">
            <a:avLst/>
          </a:prstGeom>
        </p:spPr>
      </p:pic>
      <p:pic>
        <p:nvPicPr>
          <p:cNvPr id="5" name="Picture 4" descr="Chart, line chart&#10;&#10;Description automatically generated">
            <a:extLst>
              <a:ext uri="{FF2B5EF4-FFF2-40B4-BE49-F238E27FC236}">
                <a16:creationId xmlns:a16="http://schemas.microsoft.com/office/drawing/2014/main" id="{0F1ADE5A-DA0A-9152-D3F8-B21E5846B1D3}"/>
              </a:ext>
            </a:extLst>
          </p:cNvPr>
          <p:cNvPicPr>
            <a:picLocks noChangeAspect="1"/>
          </p:cNvPicPr>
          <p:nvPr/>
        </p:nvPicPr>
        <p:blipFill>
          <a:blip r:embed="rId3"/>
          <a:stretch>
            <a:fillRect/>
          </a:stretch>
        </p:blipFill>
        <p:spPr>
          <a:xfrm>
            <a:off x="6188553" y="57979"/>
            <a:ext cx="5352416" cy="3391401"/>
          </a:xfrm>
          <a:prstGeom prst="rect">
            <a:avLst/>
          </a:prstGeom>
        </p:spPr>
      </p:pic>
      <p:pic>
        <p:nvPicPr>
          <p:cNvPr id="11" name="Picture 10" descr="Chart&#10;&#10;Description automatically generated">
            <a:extLst>
              <a:ext uri="{FF2B5EF4-FFF2-40B4-BE49-F238E27FC236}">
                <a16:creationId xmlns:a16="http://schemas.microsoft.com/office/drawing/2014/main" id="{38F64048-4383-5FF7-0ABC-89E7C9695D75}"/>
              </a:ext>
            </a:extLst>
          </p:cNvPr>
          <p:cNvPicPr>
            <a:picLocks noChangeAspect="1"/>
          </p:cNvPicPr>
          <p:nvPr/>
        </p:nvPicPr>
        <p:blipFill>
          <a:blip r:embed="rId4"/>
          <a:stretch>
            <a:fillRect/>
          </a:stretch>
        </p:blipFill>
        <p:spPr>
          <a:xfrm>
            <a:off x="3330090" y="3483247"/>
            <a:ext cx="5466645" cy="3380688"/>
          </a:xfrm>
          <a:prstGeom prst="rect">
            <a:avLst/>
          </a:prstGeom>
        </p:spPr>
      </p:pic>
      <p:sp>
        <p:nvSpPr>
          <p:cNvPr id="12" name="TextBox 11">
            <a:extLst>
              <a:ext uri="{FF2B5EF4-FFF2-40B4-BE49-F238E27FC236}">
                <a16:creationId xmlns:a16="http://schemas.microsoft.com/office/drawing/2014/main" id="{53F43CD1-9216-92AD-408A-4C36767F0A1E}"/>
              </a:ext>
            </a:extLst>
          </p:cNvPr>
          <p:cNvSpPr txBox="1"/>
          <p:nvPr/>
        </p:nvSpPr>
        <p:spPr>
          <a:xfrm>
            <a:off x="521407" y="0"/>
            <a:ext cx="324128" cy="369332"/>
          </a:xfrm>
          <a:prstGeom prst="rect">
            <a:avLst/>
          </a:prstGeom>
          <a:noFill/>
        </p:spPr>
        <p:txBody>
          <a:bodyPr wrap="none" rtlCol="0">
            <a:spAutoFit/>
          </a:bodyPr>
          <a:lstStyle/>
          <a:p>
            <a:r>
              <a:rPr lang="en-US" b="1" dirty="0"/>
              <a:t>A</a:t>
            </a:r>
          </a:p>
        </p:txBody>
      </p:sp>
      <p:sp>
        <p:nvSpPr>
          <p:cNvPr id="14" name="TextBox 13">
            <a:extLst>
              <a:ext uri="{FF2B5EF4-FFF2-40B4-BE49-F238E27FC236}">
                <a16:creationId xmlns:a16="http://schemas.microsoft.com/office/drawing/2014/main" id="{7003C860-7DA0-29E2-BAFB-746DC6DEEBA4}"/>
              </a:ext>
            </a:extLst>
          </p:cNvPr>
          <p:cNvSpPr txBox="1"/>
          <p:nvPr/>
        </p:nvSpPr>
        <p:spPr>
          <a:xfrm>
            <a:off x="6095999" y="0"/>
            <a:ext cx="314510" cy="369332"/>
          </a:xfrm>
          <a:prstGeom prst="rect">
            <a:avLst/>
          </a:prstGeom>
          <a:noFill/>
        </p:spPr>
        <p:txBody>
          <a:bodyPr wrap="none" rtlCol="0">
            <a:spAutoFit/>
          </a:bodyPr>
          <a:lstStyle/>
          <a:p>
            <a:r>
              <a:rPr lang="en-US" b="1" dirty="0"/>
              <a:t>B</a:t>
            </a:r>
          </a:p>
        </p:txBody>
      </p:sp>
      <p:sp>
        <p:nvSpPr>
          <p:cNvPr id="15" name="TextBox 14">
            <a:extLst>
              <a:ext uri="{FF2B5EF4-FFF2-40B4-BE49-F238E27FC236}">
                <a16:creationId xmlns:a16="http://schemas.microsoft.com/office/drawing/2014/main" id="{89D7BE37-5A92-B01F-009C-B96CBCFCEB65}"/>
              </a:ext>
            </a:extLst>
          </p:cNvPr>
          <p:cNvSpPr txBox="1"/>
          <p:nvPr/>
        </p:nvSpPr>
        <p:spPr>
          <a:xfrm>
            <a:off x="3330729" y="3465863"/>
            <a:ext cx="306494" cy="369332"/>
          </a:xfrm>
          <a:prstGeom prst="rect">
            <a:avLst/>
          </a:prstGeom>
          <a:noFill/>
        </p:spPr>
        <p:txBody>
          <a:bodyPr wrap="none" rtlCol="0">
            <a:spAutoFit/>
          </a:bodyPr>
          <a:lstStyle/>
          <a:p>
            <a:r>
              <a:rPr lang="en-US" b="1" dirty="0"/>
              <a:t>C</a:t>
            </a:r>
          </a:p>
        </p:txBody>
      </p:sp>
      <p:sp>
        <p:nvSpPr>
          <p:cNvPr id="17" name="TextBox 16">
            <a:extLst>
              <a:ext uri="{FF2B5EF4-FFF2-40B4-BE49-F238E27FC236}">
                <a16:creationId xmlns:a16="http://schemas.microsoft.com/office/drawing/2014/main" id="{8882FD01-413B-6BE6-60A6-F3ABE124A618}"/>
              </a:ext>
            </a:extLst>
          </p:cNvPr>
          <p:cNvSpPr txBox="1"/>
          <p:nvPr/>
        </p:nvSpPr>
        <p:spPr>
          <a:xfrm>
            <a:off x="156000" y="3449380"/>
            <a:ext cx="2494845" cy="369332"/>
          </a:xfrm>
          <a:prstGeom prst="rect">
            <a:avLst/>
          </a:prstGeom>
          <a:noFill/>
        </p:spPr>
        <p:txBody>
          <a:bodyPr wrap="square" rtlCol="0">
            <a:spAutoFit/>
          </a:bodyPr>
          <a:lstStyle/>
          <a:p>
            <a:r>
              <a:rPr lang="en-US" dirty="0"/>
              <a:t>Supplemental Figure 1</a:t>
            </a:r>
          </a:p>
        </p:txBody>
      </p:sp>
      <p:sp>
        <p:nvSpPr>
          <p:cNvPr id="2" name="TextBox 1">
            <a:extLst>
              <a:ext uri="{FF2B5EF4-FFF2-40B4-BE49-F238E27FC236}">
                <a16:creationId xmlns:a16="http://schemas.microsoft.com/office/drawing/2014/main" id="{A3F37BCC-E3B7-D546-C254-1DDBCBBFC7AF}"/>
              </a:ext>
            </a:extLst>
          </p:cNvPr>
          <p:cNvSpPr txBox="1"/>
          <p:nvPr/>
        </p:nvSpPr>
        <p:spPr>
          <a:xfrm>
            <a:off x="2115" y="3791553"/>
            <a:ext cx="2802616" cy="286232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Supplemental Figure 1: Correlation of the prevalence of the s2m G15U mutant and the Delta variant in the United Kingdom, United States, and India.  The s2m G15U mutation and Delta prevalence, when plotted against another, reveal a strong correlation (R</a:t>
            </a:r>
            <a:r>
              <a:rPr lang="en-US" sz="1200" baseline="30000" dirty="0">
                <a:latin typeface="Times New Roman" panose="02020603050405020304" pitchFamily="18" charset="0"/>
                <a:cs typeface="Times New Roman" panose="02020603050405020304" pitchFamily="18" charset="0"/>
              </a:rPr>
              <a:t>2</a:t>
            </a:r>
            <a:r>
              <a:rPr lang="en-US" sz="1200" dirty="0">
                <a:latin typeface="Times New Roman" panose="02020603050405020304" pitchFamily="18" charset="0"/>
                <a:cs typeface="Times New Roman" panose="02020603050405020304" pitchFamily="18" charset="0"/>
              </a:rPr>
              <a:t> = 0.9998, 1) for both the </a:t>
            </a:r>
            <a:r>
              <a:rPr lang="en-US" sz="1200" b="1" dirty="0">
                <a:latin typeface="Times New Roman" panose="02020603050405020304" pitchFamily="18" charset="0"/>
                <a:cs typeface="Times New Roman" panose="02020603050405020304" pitchFamily="18" charset="0"/>
              </a:rPr>
              <a:t>A) </a:t>
            </a:r>
            <a:r>
              <a:rPr lang="en-US" sz="1200" dirty="0">
                <a:latin typeface="Times New Roman" panose="02020603050405020304" pitchFamily="18" charset="0"/>
                <a:cs typeface="Times New Roman" panose="02020603050405020304" pitchFamily="18" charset="0"/>
              </a:rPr>
              <a:t>United Kingdom and</a:t>
            </a:r>
            <a:r>
              <a:rPr lang="en-US" sz="1200" b="1" dirty="0">
                <a:latin typeface="Times New Roman" panose="02020603050405020304" pitchFamily="18" charset="0"/>
                <a:cs typeface="Times New Roman" panose="02020603050405020304" pitchFamily="18" charset="0"/>
              </a:rPr>
              <a:t> B) </a:t>
            </a:r>
            <a:r>
              <a:rPr lang="en-US" sz="1200" dirty="0">
                <a:latin typeface="Times New Roman" panose="02020603050405020304" pitchFamily="18" charset="0"/>
                <a:cs typeface="Times New Roman" panose="02020603050405020304" pitchFamily="18" charset="0"/>
              </a:rPr>
              <a:t>United States, respectively. </a:t>
            </a:r>
            <a:r>
              <a:rPr lang="en-US" sz="1200" b="1" dirty="0">
                <a:latin typeface="Times New Roman" panose="02020603050405020304" pitchFamily="18" charset="0"/>
                <a:cs typeface="Times New Roman" panose="02020603050405020304" pitchFamily="18" charset="0"/>
              </a:rPr>
              <a:t>C) </a:t>
            </a:r>
            <a:r>
              <a:rPr lang="en-US" sz="1200" dirty="0">
                <a:latin typeface="Times New Roman" panose="02020603050405020304" pitchFamily="18" charset="0"/>
                <a:cs typeface="Times New Roman" panose="02020603050405020304" pitchFamily="18" charset="0"/>
              </a:rPr>
              <a:t>The s2m G15U and Delta prevalence revealed a positive correlation (R</a:t>
            </a:r>
            <a:r>
              <a:rPr lang="en-US" sz="1200" baseline="30000" dirty="0">
                <a:latin typeface="Times New Roman" panose="02020603050405020304" pitchFamily="18" charset="0"/>
                <a:cs typeface="Times New Roman" panose="02020603050405020304" pitchFamily="18" charset="0"/>
              </a:rPr>
              <a:t>2</a:t>
            </a:r>
            <a:r>
              <a:rPr lang="en-US" sz="1200" dirty="0">
                <a:latin typeface="Times New Roman" panose="02020603050405020304" pitchFamily="18" charset="0"/>
                <a:cs typeface="Times New Roman" panose="02020603050405020304" pitchFamily="18" charset="0"/>
              </a:rPr>
              <a:t> = 0.9537, green) in India. Combination of the Delta and Kappa variants revealed a strong correlation (R</a:t>
            </a:r>
            <a:r>
              <a:rPr lang="en-US" sz="1200" baseline="30000" dirty="0">
                <a:latin typeface="Times New Roman" panose="02020603050405020304" pitchFamily="18" charset="0"/>
                <a:cs typeface="Times New Roman" panose="02020603050405020304" pitchFamily="18" charset="0"/>
              </a:rPr>
              <a:t>2</a:t>
            </a:r>
            <a:r>
              <a:rPr lang="en-US" sz="1200" dirty="0">
                <a:latin typeface="Times New Roman" panose="02020603050405020304" pitchFamily="18" charset="0"/>
                <a:cs typeface="Times New Roman" panose="02020603050405020304" pitchFamily="18" charset="0"/>
              </a:rPr>
              <a:t> = 0.9997, purple) that mirrors those observed in the UK and US. </a:t>
            </a:r>
          </a:p>
        </p:txBody>
      </p:sp>
    </p:spTree>
    <p:extLst>
      <p:ext uri="{BB962C8B-B14F-4D97-AF65-F5344CB8AC3E}">
        <p14:creationId xmlns:p14="http://schemas.microsoft.com/office/powerpoint/2010/main" val="17908050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B3397A3-CAC2-ECCF-062A-EAC2D2FB9CF9}"/>
              </a:ext>
            </a:extLst>
          </p:cNvPr>
          <p:cNvSpPr txBox="1"/>
          <p:nvPr/>
        </p:nvSpPr>
        <p:spPr>
          <a:xfrm>
            <a:off x="274474" y="5732588"/>
            <a:ext cx="11564030" cy="584775"/>
          </a:xfrm>
          <a:prstGeom prst="rect">
            <a:avLst/>
          </a:prstGeom>
          <a:noFill/>
        </p:spPr>
        <p:txBody>
          <a:bodyPr wrap="square">
            <a:spAutoFit/>
          </a:bodyPr>
          <a:lstStyle/>
          <a:p>
            <a:r>
              <a:rPr lang="en-US" sz="1600" dirty="0">
                <a:latin typeface="Times New Roman" panose="02020603050405020304" pitchFamily="18" charset="0"/>
                <a:cs typeface="Times New Roman" panose="02020603050405020304" pitchFamily="18" charset="0"/>
              </a:rPr>
              <a:t>Supplemental Figure 2: Analysis of the s2m phenotype within the Alpha variant. Sequence analysis of the Alpha variant revealed that over time, Alpha comprised largely of the wild-type s2m and contained a small percentage of s2m G15U mutant.</a:t>
            </a:r>
          </a:p>
        </p:txBody>
      </p:sp>
      <p:pic>
        <p:nvPicPr>
          <p:cNvPr id="6" name="Picture 5" descr="A picture containing graphical user interface&#10;&#10;Description automatically generated">
            <a:extLst>
              <a:ext uri="{FF2B5EF4-FFF2-40B4-BE49-F238E27FC236}">
                <a16:creationId xmlns:a16="http://schemas.microsoft.com/office/drawing/2014/main" id="{1990F270-95DB-8122-22E2-4AD3334BD1C4}"/>
              </a:ext>
            </a:extLst>
          </p:cNvPr>
          <p:cNvPicPr>
            <a:picLocks noChangeAspect="1"/>
          </p:cNvPicPr>
          <p:nvPr/>
        </p:nvPicPr>
        <p:blipFill>
          <a:blip r:embed="rId2"/>
          <a:stretch>
            <a:fillRect/>
          </a:stretch>
        </p:blipFill>
        <p:spPr>
          <a:xfrm>
            <a:off x="353496" y="591422"/>
            <a:ext cx="11232444" cy="5141166"/>
          </a:xfrm>
          <a:prstGeom prst="rect">
            <a:avLst/>
          </a:prstGeom>
        </p:spPr>
      </p:pic>
    </p:spTree>
    <p:extLst>
      <p:ext uri="{BB962C8B-B14F-4D97-AF65-F5344CB8AC3E}">
        <p14:creationId xmlns:p14="http://schemas.microsoft.com/office/powerpoint/2010/main" val="33364225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 email&#10;&#10;Description automatically generated">
            <a:extLst>
              <a:ext uri="{FF2B5EF4-FFF2-40B4-BE49-F238E27FC236}">
                <a16:creationId xmlns:a16="http://schemas.microsoft.com/office/drawing/2014/main" id="{49D64043-20EF-218E-9389-17D94A3A308D}"/>
              </a:ext>
            </a:extLst>
          </p:cNvPr>
          <p:cNvPicPr>
            <a:picLocks noChangeAspect="1"/>
          </p:cNvPicPr>
          <p:nvPr/>
        </p:nvPicPr>
        <p:blipFill>
          <a:blip r:embed="rId2"/>
          <a:stretch>
            <a:fillRect/>
          </a:stretch>
        </p:blipFill>
        <p:spPr>
          <a:xfrm>
            <a:off x="0" y="391910"/>
            <a:ext cx="11827215" cy="5340679"/>
          </a:xfrm>
          <a:prstGeom prst="rect">
            <a:avLst/>
          </a:prstGeom>
        </p:spPr>
      </p:pic>
      <p:sp>
        <p:nvSpPr>
          <p:cNvPr id="4" name="TextBox 3">
            <a:extLst>
              <a:ext uri="{FF2B5EF4-FFF2-40B4-BE49-F238E27FC236}">
                <a16:creationId xmlns:a16="http://schemas.microsoft.com/office/drawing/2014/main" id="{1B3397A3-CAC2-ECCF-062A-EAC2D2FB9CF9}"/>
              </a:ext>
            </a:extLst>
          </p:cNvPr>
          <p:cNvSpPr txBox="1"/>
          <p:nvPr/>
        </p:nvSpPr>
        <p:spPr>
          <a:xfrm>
            <a:off x="274474" y="5732588"/>
            <a:ext cx="11564030" cy="584775"/>
          </a:xfrm>
          <a:prstGeom prst="rect">
            <a:avLst/>
          </a:prstGeom>
          <a:noFill/>
        </p:spPr>
        <p:txBody>
          <a:bodyPr wrap="square">
            <a:spAutoFit/>
          </a:bodyPr>
          <a:lstStyle/>
          <a:p>
            <a:r>
              <a:rPr lang="en-US" sz="1600" dirty="0">
                <a:latin typeface="Times New Roman" panose="02020603050405020304" pitchFamily="18" charset="0"/>
                <a:cs typeface="Times New Roman" panose="02020603050405020304" pitchFamily="18" charset="0"/>
              </a:rPr>
              <a:t>Supplemental Figure 3: Analysis of the s2m phenotype within the Delta and Kappa variants. Sequence analysis of the Delta and Kappa variants revealed that over time, both variants comprised largely of the s2m G15U mutant.</a:t>
            </a:r>
          </a:p>
        </p:txBody>
      </p:sp>
    </p:spTree>
    <p:extLst>
      <p:ext uri="{BB962C8B-B14F-4D97-AF65-F5344CB8AC3E}">
        <p14:creationId xmlns:p14="http://schemas.microsoft.com/office/powerpoint/2010/main" val="18810149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6F8CA53-1111-0F96-2F58-698209469041}"/>
              </a:ext>
            </a:extLst>
          </p:cNvPr>
          <p:cNvSpPr txBox="1"/>
          <p:nvPr/>
        </p:nvSpPr>
        <p:spPr>
          <a:xfrm>
            <a:off x="1530773" y="5510485"/>
            <a:ext cx="9336082" cy="646331"/>
          </a:xfrm>
          <a:prstGeom prst="rect">
            <a:avLst/>
          </a:prstGeom>
          <a:noFill/>
        </p:spPr>
        <p:txBody>
          <a:bodyPr wrap="none" rtlCol="0">
            <a:spAutoFit/>
          </a:bodyPr>
          <a:lstStyle/>
          <a:p>
            <a:r>
              <a:rPr lang="en-US" dirty="0">
                <a:latin typeface="Times New Roman" panose="02020603050405020304" pitchFamily="18" charset="0"/>
                <a:cs typeface="Times New Roman" panose="02020603050405020304" pitchFamily="18" charset="0"/>
              </a:rPr>
              <a:t>Supplemental Figure 4. First derivative data of UV thermal denaturation melt experiments for the </a:t>
            </a:r>
          </a:p>
          <a:p>
            <a:r>
              <a:rPr lang="en-US" dirty="0">
                <a:latin typeface="Times New Roman" panose="02020603050405020304" pitchFamily="18" charset="0"/>
                <a:cs typeface="Times New Roman" panose="02020603050405020304" pitchFamily="18" charset="0"/>
              </a:rPr>
              <a:t>2m and s2m G15U. </a:t>
            </a:r>
          </a:p>
        </p:txBody>
      </p:sp>
      <p:pic>
        <p:nvPicPr>
          <p:cNvPr id="3" name="Picture 2" descr="A picture containing diagram, line, plot&#10;&#10;Description automatically generated">
            <a:extLst>
              <a:ext uri="{FF2B5EF4-FFF2-40B4-BE49-F238E27FC236}">
                <a16:creationId xmlns:a16="http://schemas.microsoft.com/office/drawing/2014/main" id="{7C1B87D6-A9C1-D996-186C-5BA75706AEF8}"/>
              </a:ext>
            </a:extLst>
          </p:cNvPr>
          <p:cNvPicPr>
            <a:picLocks noChangeAspect="1"/>
          </p:cNvPicPr>
          <p:nvPr/>
        </p:nvPicPr>
        <p:blipFill>
          <a:blip r:embed="rId2"/>
          <a:stretch>
            <a:fillRect/>
          </a:stretch>
        </p:blipFill>
        <p:spPr>
          <a:xfrm>
            <a:off x="2187526" y="1129754"/>
            <a:ext cx="7620000" cy="3657600"/>
          </a:xfrm>
          <a:prstGeom prst="rect">
            <a:avLst/>
          </a:prstGeom>
        </p:spPr>
      </p:pic>
    </p:spTree>
    <p:extLst>
      <p:ext uri="{BB962C8B-B14F-4D97-AF65-F5344CB8AC3E}">
        <p14:creationId xmlns:p14="http://schemas.microsoft.com/office/powerpoint/2010/main" val="26947663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2013 - 2022">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39986</TotalTime>
  <Words>224</Words>
  <Application>Microsoft Macintosh PowerPoint</Application>
  <PresentationFormat>Widescreen</PresentationFormat>
  <Paragraphs>9</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Caylee</dc:title>
  <dc:creator>Caylee Cunningham</dc:creator>
  <cp:lastModifiedBy>Caylee Cunningham</cp:lastModifiedBy>
  <cp:revision>259</cp:revision>
  <cp:lastPrinted>2023-05-25T16:04:21Z</cp:lastPrinted>
  <dcterms:created xsi:type="dcterms:W3CDTF">2021-10-08T13:19:41Z</dcterms:created>
  <dcterms:modified xsi:type="dcterms:W3CDTF">2023-07-14T21:06:56Z</dcterms:modified>
</cp:coreProperties>
</file>