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314" r:id="rId3"/>
    <p:sldId id="283" r:id="rId4"/>
    <p:sldId id="308" r:id="rId5"/>
    <p:sldId id="315" r:id="rId6"/>
    <p:sldId id="312" r:id="rId7"/>
    <p:sldId id="309" r:id="rId8"/>
    <p:sldId id="313" r:id="rId9"/>
    <p:sldId id="306" r:id="rId10"/>
    <p:sldId id="303" r:id="rId11"/>
    <p:sldId id="301" r:id="rId12"/>
    <p:sldId id="285" r:id="rId13"/>
    <p:sldId id="320" r:id="rId14"/>
  </p:sldIdLst>
  <p:sldSz cx="7772400" cy="100584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ystal Johnson" initials="KJ" lastIdx="1" clrIdx="0">
    <p:extLst>
      <p:ext uri="{19B8F6BF-5375-455C-9EA6-DF929625EA0E}">
        <p15:presenceInfo xmlns:p15="http://schemas.microsoft.com/office/powerpoint/2012/main" userId="Krystal John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C9"/>
    <a:srgbClr val="FF8080"/>
    <a:srgbClr val="3E7818"/>
    <a:srgbClr val="0070C0"/>
    <a:srgbClr val="339933"/>
    <a:srgbClr val="A40A0A"/>
    <a:srgbClr val="5D5D5D"/>
    <a:srgbClr val="414EC5"/>
    <a:srgbClr val="289E6E"/>
    <a:srgbClr val="760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26" autoAdjust="0"/>
    <p:restoredTop sz="94624"/>
  </p:normalViewPr>
  <p:slideViewPr>
    <p:cSldViewPr snapToGrid="0">
      <p:cViewPr varScale="1">
        <p:scale>
          <a:sx n="75" d="100"/>
          <a:sy n="75" d="100"/>
        </p:scale>
        <p:origin x="2910" y="72"/>
      </p:cViewPr>
      <p:guideLst/>
    </p:cSldViewPr>
  </p:slideViewPr>
  <p:notesTextViewPr>
    <p:cViewPr>
      <p:scale>
        <a:sx n="1" d="1"/>
        <a:sy n="1" d="1"/>
      </p:scale>
      <p:origin x="0" y="0"/>
    </p:cViewPr>
  </p:notesTextViewPr>
  <p:sorterViewPr>
    <p:cViewPr>
      <p:scale>
        <a:sx n="163" d="100"/>
        <a:sy n="1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3407"/>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sz="quarter" idx="1"/>
          </p:nvPr>
        </p:nvSpPr>
        <p:spPr>
          <a:xfrm>
            <a:off x="3936767" y="0"/>
            <a:ext cx="3011700" cy="463407"/>
          </a:xfrm>
          <a:prstGeom prst="rect">
            <a:avLst/>
          </a:prstGeom>
        </p:spPr>
        <p:txBody>
          <a:bodyPr vert="horz" lIns="92485" tIns="46243" rIns="92485" bIns="46243" rtlCol="0"/>
          <a:lstStyle>
            <a:lvl1pPr algn="r">
              <a:defRPr sz="1200"/>
            </a:lvl1pPr>
          </a:lstStyle>
          <a:p>
            <a:fld id="{841283F5-A3F0-4FC9-990C-5C17140250D6}" type="datetimeFigureOut">
              <a:rPr lang="en-US" smtClean="0"/>
              <a:t>4/17/2023</a:t>
            </a:fld>
            <a:endParaRPr lang="en-US"/>
          </a:p>
        </p:txBody>
      </p:sp>
      <p:sp>
        <p:nvSpPr>
          <p:cNvPr id="4" name="Footer Placeholder 3"/>
          <p:cNvSpPr>
            <a:spLocks noGrp="1"/>
          </p:cNvSpPr>
          <p:nvPr>
            <p:ph type="ftr" sz="quarter" idx="2"/>
          </p:nvPr>
        </p:nvSpPr>
        <p:spPr>
          <a:xfrm>
            <a:off x="0" y="8772669"/>
            <a:ext cx="3011700" cy="463406"/>
          </a:xfrm>
          <a:prstGeom prst="rect">
            <a:avLst/>
          </a:prstGeom>
        </p:spPr>
        <p:txBody>
          <a:bodyPr vert="horz" lIns="92485" tIns="46243" rIns="92485" bIns="46243" rtlCol="0" anchor="b"/>
          <a:lstStyle>
            <a:lvl1pPr algn="l">
              <a:defRPr sz="1200"/>
            </a:lvl1pPr>
          </a:lstStyle>
          <a:p>
            <a:endParaRPr lang="en-US"/>
          </a:p>
        </p:txBody>
      </p:sp>
      <p:sp>
        <p:nvSpPr>
          <p:cNvPr id="5" name="Slide Number Placeholder 4"/>
          <p:cNvSpPr>
            <a:spLocks noGrp="1"/>
          </p:cNvSpPr>
          <p:nvPr>
            <p:ph type="sldNum" sz="quarter" idx="3"/>
          </p:nvPr>
        </p:nvSpPr>
        <p:spPr>
          <a:xfrm>
            <a:off x="3936767" y="8772669"/>
            <a:ext cx="3011700" cy="463406"/>
          </a:xfrm>
          <a:prstGeom prst="rect">
            <a:avLst/>
          </a:prstGeom>
        </p:spPr>
        <p:txBody>
          <a:bodyPr vert="horz" lIns="92485" tIns="46243" rIns="92485" bIns="46243" rtlCol="0" anchor="b"/>
          <a:lstStyle>
            <a:lvl1pPr algn="r">
              <a:defRPr sz="1200"/>
            </a:lvl1pPr>
          </a:lstStyle>
          <a:p>
            <a:fld id="{0384D22B-76AD-48A5-AD62-323A572DA581}" type="slidenum">
              <a:rPr lang="en-US" smtClean="0"/>
              <a:t>‹#›</a:t>
            </a:fld>
            <a:endParaRPr lang="en-US"/>
          </a:p>
        </p:txBody>
      </p:sp>
    </p:spTree>
    <p:extLst>
      <p:ext uri="{BB962C8B-B14F-4D97-AF65-F5344CB8AC3E}">
        <p14:creationId xmlns:p14="http://schemas.microsoft.com/office/powerpoint/2010/main" val="2725836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3407"/>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700" cy="463407"/>
          </a:xfrm>
          <a:prstGeom prst="rect">
            <a:avLst/>
          </a:prstGeom>
        </p:spPr>
        <p:txBody>
          <a:bodyPr vert="horz" lIns="92485" tIns="46243" rIns="92485" bIns="46243" rtlCol="0"/>
          <a:lstStyle>
            <a:lvl1pPr algn="r">
              <a:defRPr sz="1200"/>
            </a:lvl1pPr>
          </a:lstStyle>
          <a:p>
            <a:fld id="{E3A986CD-FEB3-4AF3-B4C1-D94C23857B51}" type="datetimeFigureOut">
              <a:rPr lang="en-US" smtClean="0"/>
              <a:t>4/17/2023</a:t>
            </a:fld>
            <a:endParaRPr lang="en-US"/>
          </a:p>
        </p:txBody>
      </p:sp>
      <p:sp>
        <p:nvSpPr>
          <p:cNvPr id="4" name="Slide Image Placeholder 3"/>
          <p:cNvSpPr>
            <a:spLocks noGrp="1" noRot="1" noChangeAspect="1"/>
          </p:cNvSpPr>
          <p:nvPr>
            <p:ph type="sldImg" idx="2"/>
          </p:nvPr>
        </p:nvSpPr>
        <p:spPr>
          <a:xfrm>
            <a:off x="2271713" y="1154113"/>
            <a:ext cx="2406650" cy="3117850"/>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444860"/>
            <a:ext cx="5560060" cy="3636705"/>
          </a:xfrm>
          <a:prstGeom prst="rect">
            <a:avLst/>
          </a:prstGeom>
        </p:spPr>
        <p:txBody>
          <a:bodyPr vert="horz" lIns="92485" tIns="46243" rIns="92485" bIns="4624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700" cy="463406"/>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9"/>
            <a:ext cx="3011700" cy="463406"/>
          </a:xfrm>
          <a:prstGeom prst="rect">
            <a:avLst/>
          </a:prstGeom>
        </p:spPr>
        <p:txBody>
          <a:bodyPr vert="horz" lIns="92485" tIns="46243" rIns="92485" bIns="46243" rtlCol="0" anchor="b"/>
          <a:lstStyle>
            <a:lvl1pPr algn="r">
              <a:defRPr sz="1200"/>
            </a:lvl1pPr>
          </a:lstStyle>
          <a:p>
            <a:fld id="{64EFB6BC-E60A-454E-8471-015892E24E58}" type="slidenum">
              <a:rPr lang="en-US" smtClean="0"/>
              <a:t>‹#›</a:t>
            </a:fld>
            <a:endParaRPr lang="en-US"/>
          </a:p>
        </p:txBody>
      </p:sp>
    </p:spTree>
    <p:extLst>
      <p:ext uri="{BB962C8B-B14F-4D97-AF65-F5344CB8AC3E}">
        <p14:creationId xmlns:p14="http://schemas.microsoft.com/office/powerpoint/2010/main" val="111260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**Important to highlight why we chose these microRNAs as candidates for AGO-dependent stability:</a:t>
            </a:r>
          </a:p>
          <a:p>
            <a:pPr marL="226634" indent="-226634" algn="just">
              <a:buAutoNum type="arabicParenR"/>
            </a:pPr>
            <a:r>
              <a:rPr lang="en-US" dirty="0">
                <a:latin typeface="Arial" panose="020B0604020202020204" pitchFamily="34" charset="0"/>
                <a:cs typeface="Arial" panose="020B0604020202020204" pitchFamily="34" charset="0"/>
              </a:rPr>
              <a:t>Let-7a and miR-21 are the very top of the list for AGO1 and AGO2 pull-down (most closely-associated with the most abundant AGO paralogs; Fig. 7 &amp; Table 1)</a:t>
            </a:r>
          </a:p>
          <a:p>
            <a:pPr marL="226634" indent="-226634" algn="just">
              <a:buAutoNum type="arabicParenR"/>
            </a:pPr>
            <a:r>
              <a:rPr lang="en-US" dirty="0">
                <a:latin typeface="Arial" panose="020B0604020202020204" pitchFamily="34" charset="0"/>
                <a:cs typeface="Arial" panose="020B0604020202020204" pitchFamily="34" charset="0"/>
              </a:rPr>
              <a:t>miR-27a is one of the most abundant and is in the top 60 list for AGO1 and AGO2 pull-down (Fig 7 &amp; Table 1)</a:t>
            </a:r>
          </a:p>
          <a:p>
            <a:pPr marL="226634" indent="-226634" algn="just">
              <a:buAutoNum type="arabicParenR"/>
            </a:pPr>
            <a:r>
              <a:rPr lang="en-US" dirty="0">
                <a:latin typeface="Arial" panose="020B0604020202020204" pitchFamily="34" charset="0"/>
                <a:cs typeface="Arial" panose="020B0604020202020204" pitchFamily="34" charset="0"/>
              </a:rPr>
              <a:t>miR-17 is top 100 AGO2-eCLIP, one of the largest log2FC and most significantly reduced miRNAs after AGO1/2/3 deletion (Fig 2B), but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in top 60 AGO1/AGO2 pull-down  </a:t>
            </a:r>
          </a:p>
          <a:p>
            <a:endParaRPr lang="en-US" dirty="0"/>
          </a:p>
        </p:txBody>
      </p:sp>
      <p:sp>
        <p:nvSpPr>
          <p:cNvPr id="4" name="Slide Number Placeholder 3"/>
          <p:cNvSpPr>
            <a:spLocks noGrp="1"/>
          </p:cNvSpPr>
          <p:nvPr>
            <p:ph type="sldNum" sz="quarter" idx="10"/>
          </p:nvPr>
        </p:nvSpPr>
        <p:spPr/>
        <p:txBody>
          <a:bodyPr/>
          <a:lstStyle/>
          <a:p>
            <a:fld id="{64EFB6BC-E60A-454E-8471-015892E24E58}" type="slidenum">
              <a:rPr lang="en-US" smtClean="0"/>
              <a:t>6</a:t>
            </a:fld>
            <a:endParaRPr lang="en-US"/>
          </a:p>
        </p:txBody>
      </p:sp>
    </p:spTree>
    <p:extLst>
      <p:ext uri="{BB962C8B-B14F-4D97-AF65-F5344CB8AC3E}">
        <p14:creationId xmlns:p14="http://schemas.microsoft.com/office/powerpoint/2010/main" val="222160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439BFE-5F3B-4FDC-946B-E5334D76D27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CBBC8-16FE-4074-A662-C260244B4455}" type="slidenum">
              <a:rPr lang="en-US" smtClean="0"/>
              <a:t>‹#›</a:t>
            </a:fld>
            <a:endParaRPr lang="en-US"/>
          </a:p>
        </p:txBody>
      </p:sp>
    </p:spTree>
    <p:extLst>
      <p:ext uri="{BB962C8B-B14F-4D97-AF65-F5344CB8AC3E}">
        <p14:creationId xmlns:p14="http://schemas.microsoft.com/office/powerpoint/2010/main" val="404324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439BFE-5F3B-4FDC-946B-E5334D76D27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CBBC8-16FE-4074-A662-C260244B4455}" type="slidenum">
              <a:rPr lang="en-US" smtClean="0"/>
              <a:t>‹#›</a:t>
            </a:fld>
            <a:endParaRPr lang="en-US"/>
          </a:p>
        </p:txBody>
      </p:sp>
    </p:spTree>
    <p:extLst>
      <p:ext uri="{BB962C8B-B14F-4D97-AF65-F5344CB8AC3E}">
        <p14:creationId xmlns:p14="http://schemas.microsoft.com/office/powerpoint/2010/main" val="237204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439BFE-5F3B-4FDC-946B-E5334D76D27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CBBC8-16FE-4074-A662-C260244B4455}" type="slidenum">
              <a:rPr lang="en-US" smtClean="0"/>
              <a:t>‹#›</a:t>
            </a:fld>
            <a:endParaRPr lang="en-US"/>
          </a:p>
        </p:txBody>
      </p:sp>
    </p:spTree>
    <p:extLst>
      <p:ext uri="{BB962C8B-B14F-4D97-AF65-F5344CB8AC3E}">
        <p14:creationId xmlns:p14="http://schemas.microsoft.com/office/powerpoint/2010/main" val="374715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439BFE-5F3B-4FDC-946B-E5334D76D27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CBBC8-16FE-4074-A662-C260244B4455}" type="slidenum">
              <a:rPr lang="en-US" smtClean="0"/>
              <a:t>‹#›</a:t>
            </a:fld>
            <a:endParaRPr lang="en-US"/>
          </a:p>
        </p:txBody>
      </p:sp>
    </p:spTree>
    <p:extLst>
      <p:ext uri="{BB962C8B-B14F-4D97-AF65-F5344CB8AC3E}">
        <p14:creationId xmlns:p14="http://schemas.microsoft.com/office/powerpoint/2010/main" val="313308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439BFE-5F3B-4FDC-946B-E5334D76D27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CBBC8-16FE-4074-A662-C260244B4455}" type="slidenum">
              <a:rPr lang="en-US" smtClean="0"/>
              <a:t>‹#›</a:t>
            </a:fld>
            <a:endParaRPr lang="en-US"/>
          </a:p>
        </p:txBody>
      </p:sp>
    </p:spTree>
    <p:extLst>
      <p:ext uri="{BB962C8B-B14F-4D97-AF65-F5344CB8AC3E}">
        <p14:creationId xmlns:p14="http://schemas.microsoft.com/office/powerpoint/2010/main" val="151265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439BFE-5F3B-4FDC-946B-E5334D76D273}"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CBBC8-16FE-4074-A662-C260244B4455}" type="slidenum">
              <a:rPr lang="en-US" smtClean="0"/>
              <a:t>‹#›</a:t>
            </a:fld>
            <a:endParaRPr lang="en-US"/>
          </a:p>
        </p:txBody>
      </p:sp>
    </p:spTree>
    <p:extLst>
      <p:ext uri="{BB962C8B-B14F-4D97-AF65-F5344CB8AC3E}">
        <p14:creationId xmlns:p14="http://schemas.microsoft.com/office/powerpoint/2010/main" val="376473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439BFE-5F3B-4FDC-946B-E5334D76D273}"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CBBC8-16FE-4074-A662-C260244B4455}" type="slidenum">
              <a:rPr lang="en-US" smtClean="0"/>
              <a:t>‹#›</a:t>
            </a:fld>
            <a:endParaRPr lang="en-US"/>
          </a:p>
        </p:txBody>
      </p:sp>
    </p:spTree>
    <p:extLst>
      <p:ext uri="{BB962C8B-B14F-4D97-AF65-F5344CB8AC3E}">
        <p14:creationId xmlns:p14="http://schemas.microsoft.com/office/powerpoint/2010/main" val="59400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439BFE-5F3B-4FDC-946B-E5334D76D273}"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CCBBC8-16FE-4074-A662-C260244B4455}" type="slidenum">
              <a:rPr lang="en-US" smtClean="0"/>
              <a:t>‹#›</a:t>
            </a:fld>
            <a:endParaRPr lang="en-US"/>
          </a:p>
        </p:txBody>
      </p:sp>
    </p:spTree>
    <p:extLst>
      <p:ext uri="{BB962C8B-B14F-4D97-AF65-F5344CB8AC3E}">
        <p14:creationId xmlns:p14="http://schemas.microsoft.com/office/powerpoint/2010/main" val="54917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39BFE-5F3B-4FDC-946B-E5334D76D273}"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CBBC8-16FE-4074-A662-C260244B4455}" type="slidenum">
              <a:rPr lang="en-US" smtClean="0"/>
              <a:t>‹#›</a:t>
            </a:fld>
            <a:endParaRPr lang="en-US"/>
          </a:p>
        </p:txBody>
      </p:sp>
    </p:spTree>
    <p:extLst>
      <p:ext uri="{BB962C8B-B14F-4D97-AF65-F5344CB8AC3E}">
        <p14:creationId xmlns:p14="http://schemas.microsoft.com/office/powerpoint/2010/main" val="106138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DF439BFE-5F3B-4FDC-946B-E5334D76D273}"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CBBC8-16FE-4074-A662-C260244B4455}" type="slidenum">
              <a:rPr lang="en-US" smtClean="0"/>
              <a:t>‹#›</a:t>
            </a:fld>
            <a:endParaRPr lang="en-US"/>
          </a:p>
        </p:txBody>
      </p:sp>
    </p:spTree>
    <p:extLst>
      <p:ext uri="{BB962C8B-B14F-4D97-AF65-F5344CB8AC3E}">
        <p14:creationId xmlns:p14="http://schemas.microsoft.com/office/powerpoint/2010/main" val="8819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DF439BFE-5F3B-4FDC-946B-E5334D76D273}"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CBBC8-16FE-4074-A662-C260244B4455}" type="slidenum">
              <a:rPr lang="en-US" smtClean="0"/>
              <a:t>‹#›</a:t>
            </a:fld>
            <a:endParaRPr lang="en-US"/>
          </a:p>
        </p:txBody>
      </p:sp>
    </p:spTree>
    <p:extLst>
      <p:ext uri="{BB962C8B-B14F-4D97-AF65-F5344CB8AC3E}">
        <p14:creationId xmlns:p14="http://schemas.microsoft.com/office/powerpoint/2010/main" val="12262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DF439BFE-5F3B-4FDC-946B-E5334D76D273}" type="datetimeFigureOut">
              <a:rPr lang="en-US" smtClean="0"/>
              <a:t>4/17/2023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3CCBBC8-16FE-4074-A662-C260244B4455}" type="slidenum">
              <a:rPr lang="en-US" smtClean="0"/>
              <a:t>‹#›</a:t>
            </a:fld>
            <a:endParaRPr lang="en-US"/>
          </a:p>
        </p:txBody>
      </p:sp>
    </p:spTree>
    <p:extLst>
      <p:ext uri="{BB962C8B-B14F-4D97-AF65-F5344CB8AC3E}">
        <p14:creationId xmlns:p14="http://schemas.microsoft.com/office/powerpoint/2010/main" val="54491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61.emf"/><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oleObject" Target="../embeddings/oleObject16.bin"/><Relationship Id="rId4" Type="http://schemas.openxmlformats.org/officeDocument/2006/relationships/image" Target="../media/image62.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930" y="674583"/>
            <a:ext cx="6606540" cy="3501813"/>
          </a:xfrm>
        </p:spPr>
        <p:txBody>
          <a:bodyPr>
            <a:normAutofit/>
          </a:bodyPr>
          <a:lstStyle/>
          <a:p>
            <a:pPr marL="0" marR="0">
              <a:lnSpc>
                <a:spcPct val="200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Consequences of depleting TNRC6, AGO, and DROSHA proteins on expression of microRNAs</a:t>
            </a:r>
            <a:br>
              <a:rPr lang="en-US" sz="1800" b="1" dirty="0">
                <a:effectLst/>
                <a:latin typeface="Arial" panose="020B0604020202020204" pitchFamily="34" charset="0"/>
                <a:ea typeface="Calibri" panose="020F0502020204030204" pitchFamily="34" charset="0"/>
                <a:cs typeface="Times New Roman" panose="02020603050405020304" pitchFamily="18" charset="0"/>
              </a:rPr>
            </a:br>
            <a:r>
              <a:rPr lang="en-US" sz="1800" b="1" u="sng" dirty="0">
                <a:effectLst/>
                <a:latin typeface="Arial" panose="020B0604020202020204" pitchFamily="34" charset="0"/>
                <a:ea typeface="Calibri" panose="020F0502020204030204" pitchFamily="34" charset="0"/>
                <a:cs typeface="Times New Roman" panose="02020603050405020304" pitchFamily="18" charset="0"/>
              </a:rPr>
              <a:t>SUPPLEMENTAL FIGURES</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2BEA399-5604-3996-70BA-3CB3151B0661}"/>
              </a:ext>
            </a:extLst>
          </p:cNvPr>
          <p:cNvSpPr txBox="1"/>
          <p:nvPr/>
        </p:nvSpPr>
        <p:spPr>
          <a:xfrm>
            <a:off x="1473869" y="4564433"/>
            <a:ext cx="5480384" cy="1674946"/>
          </a:xfrm>
          <a:prstGeom prst="rect">
            <a:avLst/>
          </a:prstGeom>
          <a:noFill/>
        </p:spPr>
        <p:txBody>
          <a:bodyPr wrap="square">
            <a:spAutoFit/>
          </a:bodyPr>
          <a:lstStyle/>
          <a:p>
            <a:pPr marL="0" marR="685800" algn="ctr">
              <a:lnSpc>
                <a:spcPct val="200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Krystal C. Johnson</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800" dirty="0">
                <a:effectLst/>
                <a:latin typeface="Arial" panose="020B0604020202020204" pitchFamily="34" charset="0"/>
                <a:ea typeface="Calibri" panose="020F0502020204030204" pitchFamily="34" charset="0"/>
                <a:cs typeface="Times New Roman" panose="02020603050405020304" pitchFamily="18" charset="0"/>
              </a:rPr>
              <a:t>, Samantha T. Johnson</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US" sz="1800" dirty="0">
                <a:effectLst/>
                <a:latin typeface="Arial" panose="020B0604020202020204" pitchFamily="34" charset="0"/>
                <a:ea typeface="Calibri" panose="020F0502020204030204" pitchFamily="34" charset="0"/>
                <a:cs typeface="Times New Roman" panose="02020603050405020304" pitchFamily="18" charset="0"/>
              </a:rPr>
              <a:t>, Jing Liu</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en-US" sz="1800" dirty="0">
                <a:effectLst/>
                <a:latin typeface="Arial" panose="020B0604020202020204" pitchFamily="34" charset="0"/>
                <a:ea typeface="Calibri" panose="020F0502020204030204" pitchFamily="34" charset="0"/>
                <a:cs typeface="Times New Roman" panose="02020603050405020304" pitchFamily="18" charset="0"/>
              </a:rPr>
              <a:t>, Yongjun Chu</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4</a:t>
            </a:r>
            <a:r>
              <a:rPr lang="en-US" sz="1800" dirty="0">
                <a:effectLst/>
                <a:latin typeface="Arial" panose="020B0604020202020204" pitchFamily="34" charset="0"/>
                <a:ea typeface="Calibri" panose="020F0502020204030204" pitchFamily="34" charset="0"/>
                <a:cs typeface="Times New Roman" panose="02020603050405020304" pitchFamily="18" charset="0"/>
              </a:rPr>
              <a:t>, Carlos Arana</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5</a:t>
            </a:r>
            <a:r>
              <a:rPr lang="en-US" sz="1800" dirty="0">
                <a:effectLst/>
                <a:latin typeface="Arial" panose="020B0604020202020204" pitchFamily="34" charset="0"/>
                <a:ea typeface="Calibri" panose="020F0502020204030204" pitchFamily="34" charset="0"/>
                <a:cs typeface="Times New Roman" panose="02020603050405020304" pitchFamily="18" charset="0"/>
              </a:rPr>
              <a:t>, Yi Han</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6</a:t>
            </a:r>
            <a:r>
              <a:rPr lang="en-US" sz="1800" dirty="0">
                <a:effectLst/>
                <a:latin typeface="Arial" panose="020B0604020202020204" pitchFamily="34" charset="0"/>
                <a:ea typeface="Calibri" panose="020F0502020204030204" pitchFamily="34" charset="0"/>
                <a:cs typeface="Times New Roman" panose="02020603050405020304" pitchFamily="18" charset="0"/>
              </a:rPr>
              <a:t>, Tao Wang</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6</a:t>
            </a:r>
            <a:r>
              <a:rPr lang="en-US" sz="1800" dirty="0">
                <a:effectLst/>
                <a:latin typeface="Arial" panose="020B0604020202020204" pitchFamily="34" charset="0"/>
                <a:ea typeface="Calibri" panose="020F0502020204030204" pitchFamily="34" charset="0"/>
                <a:cs typeface="Times New Roman" panose="02020603050405020304" pitchFamily="18" charset="0"/>
              </a:rPr>
              <a:t>, and David R. Corey</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154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40190" y="875639"/>
            <a:ext cx="3553062" cy="657073"/>
          </a:xfrm>
          <a:prstGeom prst="rect">
            <a:avLst/>
          </a:prstGeom>
        </p:spPr>
      </p:pic>
      <p:pic>
        <p:nvPicPr>
          <p:cNvPr id="6" name="Picture 5"/>
          <p:cNvPicPr>
            <a:picLocks noChangeAspect="1"/>
          </p:cNvPicPr>
          <p:nvPr/>
        </p:nvPicPr>
        <p:blipFill>
          <a:blip r:embed="rId3"/>
          <a:stretch>
            <a:fillRect/>
          </a:stretch>
        </p:blipFill>
        <p:spPr>
          <a:xfrm>
            <a:off x="4771899" y="600873"/>
            <a:ext cx="2073498" cy="1600200"/>
          </a:xfrm>
          <a:prstGeom prst="rect">
            <a:avLst/>
          </a:prstGeom>
        </p:spPr>
      </p:pic>
      <p:pic>
        <p:nvPicPr>
          <p:cNvPr id="16" name="Picture 15"/>
          <p:cNvPicPr>
            <a:picLocks noChangeAspect="1"/>
          </p:cNvPicPr>
          <p:nvPr/>
        </p:nvPicPr>
        <p:blipFill>
          <a:blip r:embed="rId4"/>
          <a:stretch>
            <a:fillRect/>
          </a:stretch>
        </p:blipFill>
        <p:spPr>
          <a:xfrm>
            <a:off x="4952589" y="2527032"/>
            <a:ext cx="1892808" cy="1211592"/>
          </a:xfrm>
          <a:prstGeom prst="rect">
            <a:avLst/>
          </a:prstGeom>
        </p:spPr>
      </p:pic>
      <p:pic>
        <p:nvPicPr>
          <p:cNvPr id="17" name="Picture 16"/>
          <p:cNvPicPr>
            <a:picLocks noChangeAspect="1"/>
          </p:cNvPicPr>
          <p:nvPr/>
        </p:nvPicPr>
        <p:blipFill>
          <a:blip r:embed="rId5"/>
          <a:stretch>
            <a:fillRect/>
          </a:stretch>
        </p:blipFill>
        <p:spPr>
          <a:xfrm>
            <a:off x="1003226" y="2447968"/>
            <a:ext cx="3826990" cy="684860"/>
          </a:xfrm>
          <a:prstGeom prst="rect">
            <a:avLst/>
          </a:prstGeom>
        </p:spPr>
      </p:pic>
      <p:pic>
        <p:nvPicPr>
          <p:cNvPr id="23" name="Picture 22"/>
          <p:cNvPicPr>
            <a:picLocks noChangeAspect="1"/>
          </p:cNvPicPr>
          <p:nvPr/>
        </p:nvPicPr>
        <p:blipFill>
          <a:blip r:embed="rId6"/>
          <a:stretch>
            <a:fillRect/>
          </a:stretch>
        </p:blipFill>
        <p:spPr>
          <a:xfrm>
            <a:off x="1042051" y="4114452"/>
            <a:ext cx="3762103" cy="692941"/>
          </a:xfrm>
          <a:prstGeom prst="rect">
            <a:avLst/>
          </a:prstGeom>
        </p:spPr>
      </p:pic>
      <p:pic>
        <p:nvPicPr>
          <p:cNvPr id="25" name="Picture 24"/>
          <p:cNvPicPr>
            <a:picLocks noChangeAspect="1"/>
          </p:cNvPicPr>
          <p:nvPr/>
        </p:nvPicPr>
        <p:blipFill>
          <a:blip r:embed="rId7"/>
          <a:stretch>
            <a:fillRect/>
          </a:stretch>
        </p:blipFill>
        <p:spPr>
          <a:xfrm>
            <a:off x="4981497" y="4114452"/>
            <a:ext cx="1896155" cy="1600200"/>
          </a:xfrm>
          <a:prstGeom prst="rect">
            <a:avLst/>
          </a:prstGeom>
        </p:spPr>
      </p:pic>
      <p:pic>
        <p:nvPicPr>
          <p:cNvPr id="29" name="Picture 28"/>
          <p:cNvPicPr>
            <a:picLocks noChangeAspect="1"/>
          </p:cNvPicPr>
          <p:nvPr/>
        </p:nvPicPr>
        <p:blipFill>
          <a:blip r:embed="rId8"/>
          <a:stretch>
            <a:fillRect/>
          </a:stretch>
        </p:blipFill>
        <p:spPr>
          <a:xfrm>
            <a:off x="4996755" y="5714652"/>
            <a:ext cx="1892808" cy="1780627"/>
          </a:xfrm>
          <a:prstGeom prst="rect">
            <a:avLst/>
          </a:prstGeom>
        </p:spPr>
      </p:pic>
      <p:pic>
        <p:nvPicPr>
          <p:cNvPr id="31" name="Picture 30"/>
          <p:cNvPicPr>
            <a:picLocks noChangeAspect="1"/>
          </p:cNvPicPr>
          <p:nvPr/>
        </p:nvPicPr>
        <p:blipFill>
          <a:blip r:embed="rId9"/>
          <a:stretch>
            <a:fillRect/>
          </a:stretch>
        </p:blipFill>
        <p:spPr>
          <a:xfrm>
            <a:off x="5077112" y="7778404"/>
            <a:ext cx="1882469" cy="1600200"/>
          </a:xfrm>
          <a:prstGeom prst="rect">
            <a:avLst/>
          </a:prstGeom>
        </p:spPr>
      </p:pic>
      <p:pic>
        <p:nvPicPr>
          <p:cNvPr id="33" name="Picture 32"/>
          <p:cNvPicPr>
            <a:picLocks noChangeAspect="1"/>
          </p:cNvPicPr>
          <p:nvPr/>
        </p:nvPicPr>
        <p:blipFill>
          <a:blip r:embed="rId10"/>
          <a:stretch>
            <a:fillRect/>
          </a:stretch>
        </p:blipFill>
        <p:spPr>
          <a:xfrm>
            <a:off x="1639109" y="7778404"/>
            <a:ext cx="3017731" cy="772909"/>
          </a:xfrm>
          <a:prstGeom prst="rect">
            <a:avLst/>
          </a:prstGeom>
        </p:spPr>
      </p:pic>
      <p:pic>
        <p:nvPicPr>
          <p:cNvPr id="50" name="Picture 49"/>
          <p:cNvPicPr>
            <a:picLocks noChangeAspect="1"/>
          </p:cNvPicPr>
          <p:nvPr/>
        </p:nvPicPr>
        <p:blipFill>
          <a:blip r:embed="rId11"/>
          <a:stretch>
            <a:fillRect/>
          </a:stretch>
        </p:blipFill>
        <p:spPr>
          <a:xfrm>
            <a:off x="1442898" y="1535741"/>
            <a:ext cx="2901948" cy="823031"/>
          </a:xfrm>
          <a:prstGeom prst="rect">
            <a:avLst/>
          </a:prstGeom>
        </p:spPr>
      </p:pic>
      <p:pic>
        <p:nvPicPr>
          <p:cNvPr id="51" name="Picture 50"/>
          <p:cNvPicPr>
            <a:picLocks noChangeAspect="1"/>
          </p:cNvPicPr>
          <p:nvPr/>
        </p:nvPicPr>
        <p:blipFill>
          <a:blip r:embed="rId12"/>
          <a:stretch>
            <a:fillRect/>
          </a:stretch>
        </p:blipFill>
        <p:spPr>
          <a:xfrm>
            <a:off x="1465523" y="3164352"/>
            <a:ext cx="2926334" cy="829128"/>
          </a:xfrm>
          <a:prstGeom prst="rect">
            <a:avLst/>
          </a:prstGeom>
        </p:spPr>
      </p:pic>
      <p:pic>
        <p:nvPicPr>
          <p:cNvPr id="52" name="Picture 51"/>
          <p:cNvPicPr>
            <a:picLocks noChangeAspect="1"/>
          </p:cNvPicPr>
          <p:nvPr/>
        </p:nvPicPr>
        <p:blipFill>
          <a:blip r:embed="rId13"/>
          <a:stretch>
            <a:fillRect/>
          </a:stretch>
        </p:blipFill>
        <p:spPr>
          <a:xfrm>
            <a:off x="1252145" y="4889966"/>
            <a:ext cx="3139712" cy="755970"/>
          </a:xfrm>
          <a:prstGeom prst="rect">
            <a:avLst/>
          </a:prstGeom>
        </p:spPr>
      </p:pic>
      <p:pic>
        <p:nvPicPr>
          <p:cNvPr id="53" name="Picture 52"/>
          <p:cNvPicPr>
            <a:picLocks noChangeAspect="1"/>
          </p:cNvPicPr>
          <p:nvPr/>
        </p:nvPicPr>
        <p:blipFill>
          <a:blip r:embed="rId14"/>
          <a:stretch>
            <a:fillRect/>
          </a:stretch>
        </p:blipFill>
        <p:spPr>
          <a:xfrm>
            <a:off x="1171139" y="6802269"/>
            <a:ext cx="3365284" cy="762066"/>
          </a:xfrm>
          <a:prstGeom prst="rect">
            <a:avLst/>
          </a:prstGeom>
        </p:spPr>
      </p:pic>
      <p:pic>
        <p:nvPicPr>
          <p:cNvPr id="56" name="Picture 55"/>
          <p:cNvPicPr>
            <a:picLocks noChangeAspect="1"/>
          </p:cNvPicPr>
          <p:nvPr/>
        </p:nvPicPr>
        <p:blipFill>
          <a:blip r:embed="rId15"/>
          <a:stretch>
            <a:fillRect/>
          </a:stretch>
        </p:blipFill>
        <p:spPr>
          <a:xfrm>
            <a:off x="1279363" y="5955829"/>
            <a:ext cx="3377477" cy="701101"/>
          </a:xfrm>
          <a:prstGeom prst="rect">
            <a:avLst/>
          </a:prstGeom>
        </p:spPr>
      </p:pic>
      <p:pic>
        <p:nvPicPr>
          <p:cNvPr id="57" name="Picture 56"/>
          <p:cNvPicPr>
            <a:picLocks noChangeAspect="1"/>
          </p:cNvPicPr>
          <p:nvPr/>
        </p:nvPicPr>
        <p:blipFill>
          <a:blip r:embed="rId16"/>
          <a:stretch>
            <a:fillRect/>
          </a:stretch>
        </p:blipFill>
        <p:spPr>
          <a:xfrm>
            <a:off x="1045588" y="8585191"/>
            <a:ext cx="3676207" cy="798645"/>
          </a:xfrm>
          <a:prstGeom prst="rect">
            <a:avLst/>
          </a:prstGeom>
        </p:spPr>
      </p:pic>
      <p:sp>
        <p:nvSpPr>
          <p:cNvPr id="58" name="TextBox 57">
            <a:extLst>
              <a:ext uri="{FF2B5EF4-FFF2-40B4-BE49-F238E27FC236}">
                <a16:creationId xmlns:a16="http://schemas.microsoft.com/office/drawing/2014/main" id="{F9072158-12AC-4419-9DBB-784D034138CA}"/>
              </a:ext>
            </a:extLst>
          </p:cNvPr>
          <p:cNvSpPr txBox="1"/>
          <p:nvPr/>
        </p:nvSpPr>
        <p:spPr>
          <a:xfrm>
            <a:off x="1153126" y="743046"/>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t>
            </a:r>
          </a:p>
        </p:txBody>
      </p:sp>
      <p:sp>
        <p:nvSpPr>
          <p:cNvPr id="59" name="TextBox 58">
            <a:extLst>
              <a:ext uri="{FF2B5EF4-FFF2-40B4-BE49-F238E27FC236}">
                <a16:creationId xmlns:a16="http://schemas.microsoft.com/office/drawing/2014/main" id="{F9072158-12AC-4419-9DBB-784D034138CA}"/>
              </a:ext>
            </a:extLst>
          </p:cNvPr>
          <p:cNvSpPr txBox="1"/>
          <p:nvPr/>
        </p:nvSpPr>
        <p:spPr>
          <a:xfrm>
            <a:off x="1160380" y="5942307"/>
            <a:ext cx="28836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a:t>
            </a:r>
          </a:p>
        </p:txBody>
      </p:sp>
      <p:sp>
        <p:nvSpPr>
          <p:cNvPr id="60" name="TextBox 59">
            <a:extLst>
              <a:ext uri="{FF2B5EF4-FFF2-40B4-BE49-F238E27FC236}">
                <a16:creationId xmlns:a16="http://schemas.microsoft.com/office/drawing/2014/main" id="{F9072158-12AC-4419-9DBB-784D034138CA}"/>
              </a:ext>
            </a:extLst>
          </p:cNvPr>
          <p:cNvSpPr txBox="1"/>
          <p:nvPr/>
        </p:nvSpPr>
        <p:spPr>
          <a:xfrm>
            <a:off x="1165819" y="7809205"/>
            <a:ext cx="28836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3555898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4524807" y="4753542"/>
            <a:ext cx="1960034" cy="1600200"/>
          </a:xfrm>
          <a:prstGeom prst="rect">
            <a:avLst/>
          </a:prstGeom>
        </p:spPr>
      </p:pic>
      <p:pic>
        <p:nvPicPr>
          <p:cNvPr id="22" name="Picture 21"/>
          <p:cNvPicPr>
            <a:picLocks noChangeAspect="1"/>
          </p:cNvPicPr>
          <p:nvPr/>
        </p:nvPicPr>
        <p:blipFill>
          <a:blip r:embed="rId3"/>
          <a:stretch>
            <a:fillRect/>
          </a:stretch>
        </p:blipFill>
        <p:spPr>
          <a:xfrm>
            <a:off x="4522691" y="2816858"/>
            <a:ext cx="1962150" cy="1600200"/>
          </a:xfrm>
          <a:prstGeom prst="rect">
            <a:avLst/>
          </a:prstGeom>
        </p:spPr>
      </p:pic>
      <p:pic>
        <p:nvPicPr>
          <p:cNvPr id="26" name="Picture 25"/>
          <p:cNvPicPr>
            <a:picLocks noChangeAspect="1"/>
          </p:cNvPicPr>
          <p:nvPr/>
        </p:nvPicPr>
        <p:blipFill>
          <a:blip r:embed="rId4"/>
          <a:stretch>
            <a:fillRect/>
          </a:stretch>
        </p:blipFill>
        <p:spPr>
          <a:xfrm>
            <a:off x="1426492" y="1003312"/>
            <a:ext cx="3096328" cy="753811"/>
          </a:xfrm>
          <a:prstGeom prst="rect">
            <a:avLst/>
          </a:prstGeom>
        </p:spPr>
      </p:pic>
      <p:pic>
        <p:nvPicPr>
          <p:cNvPr id="28" name="Picture 27"/>
          <p:cNvPicPr>
            <a:picLocks noChangeAspect="1"/>
          </p:cNvPicPr>
          <p:nvPr/>
        </p:nvPicPr>
        <p:blipFill>
          <a:blip r:embed="rId5"/>
          <a:stretch>
            <a:fillRect/>
          </a:stretch>
        </p:blipFill>
        <p:spPr>
          <a:xfrm>
            <a:off x="4522691" y="945665"/>
            <a:ext cx="1856553" cy="1600200"/>
          </a:xfrm>
          <a:prstGeom prst="rect">
            <a:avLst/>
          </a:prstGeom>
        </p:spPr>
      </p:pic>
      <p:sp>
        <p:nvSpPr>
          <p:cNvPr id="29" name="Rectangle 28"/>
          <p:cNvSpPr/>
          <p:nvPr/>
        </p:nvSpPr>
        <p:spPr>
          <a:xfrm>
            <a:off x="711128" y="6695458"/>
            <a:ext cx="6792271" cy="2677656"/>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Supplemental Figure 6. Absolute Quantification of Argonaute proteins in WT, AGO1-/-, AGO2-/-, AGO1/2-/-, and AGO1/23-/- HCT116 Cells. </a:t>
            </a:r>
            <a:r>
              <a:rPr lang="en-US" sz="1200" dirty="0">
                <a:latin typeface="Arial" panose="020B0604020202020204" pitchFamily="34" charset="0"/>
                <a:cs typeface="Arial" panose="020B0604020202020204" pitchFamily="34" charset="0"/>
              </a:rPr>
              <a:t>(A-H</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Recombinant AGO1, AGO2, and AGO3 protein (Active Motif) were used to generate standard curves to estimate the mass of AGO1, AGO2, or AGO3 in a given quantity of HCT116 lysate corresponding to a known number of cells. Western blot signals were quantified using a digital scanner and </a:t>
            </a:r>
            <a:r>
              <a:rPr lang="en-US" sz="1200" dirty="0" err="1">
                <a:latin typeface="Arial" panose="020B0604020202020204" pitchFamily="34" charset="0"/>
                <a:cs typeface="Arial" panose="020B0604020202020204" pitchFamily="34" charset="0"/>
              </a:rPr>
              <a:t>ImageJ</a:t>
            </a:r>
            <a:r>
              <a:rPr lang="en-US" sz="1200" dirty="0">
                <a:latin typeface="Arial" panose="020B0604020202020204" pitchFamily="34" charset="0"/>
                <a:cs typeface="Arial" panose="020B0604020202020204" pitchFamily="34" charset="0"/>
              </a:rPr>
              <a:t> (NIH). Quantification summarized in tables below blots. (A) Quantification of AGO1 in WT cells. (B) Quantification of AGO2 in WT cells. (C) Quantification of AGO3 in WT cells. (D) Quantification of AGO2 in AGO1-/- cells. (E) Quantification of AGO1 in AGO2-/- cells. (F) Quantification of AGO3 in AGO1-/- cells. (G) Quantification of AGO3 in AGO2-/- cells. (H) Quantification of AGO3 in AGO1/2-/- cells. </a:t>
            </a: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F9072158-12AC-4419-9DBB-784D034138CA}"/>
              </a:ext>
            </a:extLst>
          </p:cNvPr>
          <p:cNvSpPr txBox="1"/>
          <p:nvPr/>
        </p:nvSpPr>
        <p:spPr>
          <a:xfrm>
            <a:off x="615246" y="991820"/>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a:t>
            </a:r>
          </a:p>
        </p:txBody>
      </p:sp>
      <p:sp>
        <p:nvSpPr>
          <p:cNvPr id="43" name="TextBox 42">
            <a:extLst>
              <a:ext uri="{FF2B5EF4-FFF2-40B4-BE49-F238E27FC236}">
                <a16:creationId xmlns:a16="http://schemas.microsoft.com/office/drawing/2014/main" id="{F9072158-12AC-4419-9DBB-784D034138CA}"/>
              </a:ext>
            </a:extLst>
          </p:cNvPr>
          <p:cNvSpPr txBox="1"/>
          <p:nvPr/>
        </p:nvSpPr>
        <p:spPr>
          <a:xfrm>
            <a:off x="622500" y="2860048"/>
            <a:ext cx="28836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t>
            </a:r>
          </a:p>
        </p:txBody>
      </p:sp>
      <p:sp>
        <p:nvSpPr>
          <p:cNvPr id="44" name="TextBox 43">
            <a:extLst>
              <a:ext uri="{FF2B5EF4-FFF2-40B4-BE49-F238E27FC236}">
                <a16:creationId xmlns:a16="http://schemas.microsoft.com/office/drawing/2014/main" id="{F9072158-12AC-4419-9DBB-784D034138CA}"/>
              </a:ext>
            </a:extLst>
          </p:cNvPr>
          <p:cNvSpPr txBox="1"/>
          <p:nvPr/>
        </p:nvSpPr>
        <p:spPr>
          <a:xfrm>
            <a:off x="627939" y="4726946"/>
            <a:ext cx="28836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a:t>
            </a:r>
          </a:p>
        </p:txBody>
      </p:sp>
      <p:pic>
        <p:nvPicPr>
          <p:cNvPr id="56" name="Picture 55"/>
          <p:cNvPicPr>
            <a:picLocks noChangeAspect="1"/>
          </p:cNvPicPr>
          <p:nvPr/>
        </p:nvPicPr>
        <p:blipFill>
          <a:blip r:embed="rId6"/>
          <a:stretch>
            <a:fillRect/>
          </a:stretch>
        </p:blipFill>
        <p:spPr>
          <a:xfrm>
            <a:off x="1374118" y="4754313"/>
            <a:ext cx="3254150" cy="871710"/>
          </a:xfrm>
          <a:prstGeom prst="rect">
            <a:avLst/>
          </a:prstGeom>
        </p:spPr>
      </p:pic>
      <p:pic>
        <p:nvPicPr>
          <p:cNvPr id="62" name="Picture 61"/>
          <p:cNvPicPr>
            <a:picLocks noChangeAspect="1"/>
          </p:cNvPicPr>
          <p:nvPr/>
        </p:nvPicPr>
        <p:blipFill>
          <a:blip r:embed="rId7"/>
          <a:stretch>
            <a:fillRect/>
          </a:stretch>
        </p:blipFill>
        <p:spPr>
          <a:xfrm>
            <a:off x="1329035" y="3759611"/>
            <a:ext cx="2693450" cy="793093"/>
          </a:xfrm>
          <a:prstGeom prst="rect">
            <a:avLst/>
          </a:prstGeom>
        </p:spPr>
      </p:pic>
      <p:pic>
        <p:nvPicPr>
          <p:cNvPr id="74" name="Picture 73"/>
          <p:cNvPicPr>
            <a:picLocks noChangeAspect="1"/>
          </p:cNvPicPr>
          <p:nvPr/>
        </p:nvPicPr>
        <p:blipFill>
          <a:blip r:embed="rId8"/>
          <a:stretch>
            <a:fillRect/>
          </a:stretch>
        </p:blipFill>
        <p:spPr>
          <a:xfrm>
            <a:off x="1313281" y="2815520"/>
            <a:ext cx="3209410" cy="880396"/>
          </a:xfrm>
          <a:prstGeom prst="rect">
            <a:avLst/>
          </a:prstGeom>
        </p:spPr>
      </p:pic>
      <p:pic>
        <p:nvPicPr>
          <p:cNvPr id="77" name="Picture 76"/>
          <p:cNvPicPr>
            <a:picLocks noChangeAspect="1"/>
          </p:cNvPicPr>
          <p:nvPr/>
        </p:nvPicPr>
        <p:blipFill>
          <a:blip r:embed="rId9"/>
          <a:stretch>
            <a:fillRect/>
          </a:stretch>
        </p:blipFill>
        <p:spPr>
          <a:xfrm>
            <a:off x="1313281" y="1787690"/>
            <a:ext cx="2919398" cy="677513"/>
          </a:xfrm>
          <a:prstGeom prst="rect">
            <a:avLst/>
          </a:prstGeom>
        </p:spPr>
      </p:pic>
      <p:pic>
        <p:nvPicPr>
          <p:cNvPr id="79" name="Picture 78"/>
          <p:cNvPicPr>
            <a:picLocks noChangeAspect="1"/>
          </p:cNvPicPr>
          <p:nvPr/>
        </p:nvPicPr>
        <p:blipFill>
          <a:blip r:embed="rId10"/>
          <a:stretch>
            <a:fillRect/>
          </a:stretch>
        </p:blipFill>
        <p:spPr>
          <a:xfrm>
            <a:off x="1329035" y="5611101"/>
            <a:ext cx="2919398" cy="784089"/>
          </a:xfrm>
          <a:prstGeom prst="rect">
            <a:avLst/>
          </a:prstGeom>
        </p:spPr>
      </p:pic>
    </p:spTree>
    <p:extLst>
      <p:ext uri="{BB962C8B-B14F-4D97-AF65-F5344CB8AC3E}">
        <p14:creationId xmlns:p14="http://schemas.microsoft.com/office/powerpoint/2010/main" val="172935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60629" y="8669038"/>
            <a:ext cx="6792271" cy="1015663"/>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Supplemental Figure 7. </a:t>
            </a:r>
            <a:r>
              <a:rPr lang="en-US" sz="1200" dirty="0">
                <a:latin typeface="Arial" panose="020B0604020202020204" pitchFamily="34" charset="0"/>
                <a:cs typeface="Arial" panose="020B0604020202020204" pitchFamily="34" charset="0"/>
              </a:rPr>
              <a:t>(A) Table describing the different experimental approaches to </a:t>
            </a:r>
            <a:r>
              <a:rPr lang="en-US" sz="1200" dirty="0" err="1">
                <a:latin typeface="Arial" panose="020B0604020202020204" pitchFamily="34" charset="0"/>
                <a:cs typeface="Arial" panose="020B0604020202020204" pitchFamily="34" charset="0"/>
              </a:rPr>
              <a:t>immunoprecipitate</a:t>
            </a:r>
            <a:r>
              <a:rPr lang="en-US" sz="1200" dirty="0">
                <a:latin typeface="Arial" panose="020B0604020202020204" pitchFamily="34" charset="0"/>
                <a:cs typeface="Arial" panose="020B0604020202020204" pitchFamily="34" charset="0"/>
              </a:rPr>
              <a:t> each Argonaute protein in WT and AGO-/- cells with different antibodies. (B) Chart of Ago1 counts for the top 25 of the 60 overlapping top 100 miRNA. (C) Chart of Ago2 and PAN antibody counts for the top 25 of the 60 overlapping top 100 miRNA. </a:t>
            </a:r>
          </a:p>
          <a:p>
            <a:pPr algn="just"/>
            <a:endParaRPr lang="en-US" sz="1200" dirty="0">
              <a:latin typeface="Arial" panose="020B0604020202020204" pitchFamily="34" charset="0"/>
              <a:cs typeface="Arial" panose="020B0604020202020204" pitchFamily="34" charset="0"/>
            </a:endParaRPr>
          </a:p>
        </p:txBody>
      </p:sp>
      <p:graphicFrame>
        <p:nvGraphicFramePr>
          <p:cNvPr id="12" name="Table 4">
            <a:extLst>
              <a:ext uri="{FF2B5EF4-FFF2-40B4-BE49-F238E27FC236}">
                <a16:creationId xmlns:a16="http://schemas.microsoft.com/office/drawing/2014/main" id="{AA59F8BB-0B31-224E-976E-99CA6C8A88CC}"/>
              </a:ext>
            </a:extLst>
          </p:cNvPr>
          <p:cNvGraphicFramePr>
            <a:graphicFrameLocks/>
          </p:cNvGraphicFramePr>
          <p:nvPr>
            <p:extLst>
              <p:ext uri="{D42A27DB-BD31-4B8C-83A1-F6EECF244321}">
                <p14:modId xmlns:p14="http://schemas.microsoft.com/office/powerpoint/2010/main" val="1243372868"/>
              </p:ext>
            </p:extLst>
          </p:nvPr>
        </p:nvGraphicFramePr>
        <p:xfrm>
          <a:off x="1578378" y="767440"/>
          <a:ext cx="4756772" cy="2192116"/>
        </p:xfrm>
        <a:graphic>
          <a:graphicData uri="http://schemas.openxmlformats.org/drawingml/2006/table">
            <a:tbl>
              <a:tblPr firstRow="1" bandRow="1">
                <a:tableStyleId>{5C22544A-7EE6-4342-B048-85BDC9FD1C3A}</a:tableStyleId>
              </a:tblPr>
              <a:tblGrid>
                <a:gridCol w="958662">
                  <a:extLst>
                    <a:ext uri="{9D8B030D-6E8A-4147-A177-3AD203B41FA5}">
                      <a16:colId xmlns:a16="http://schemas.microsoft.com/office/drawing/2014/main" val="61199419"/>
                    </a:ext>
                  </a:extLst>
                </a:gridCol>
                <a:gridCol w="802186">
                  <a:extLst>
                    <a:ext uri="{9D8B030D-6E8A-4147-A177-3AD203B41FA5}">
                      <a16:colId xmlns:a16="http://schemas.microsoft.com/office/drawing/2014/main" val="2973629500"/>
                    </a:ext>
                  </a:extLst>
                </a:gridCol>
                <a:gridCol w="759730">
                  <a:extLst>
                    <a:ext uri="{9D8B030D-6E8A-4147-A177-3AD203B41FA5}">
                      <a16:colId xmlns:a16="http://schemas.microsoft.com/office/drawing/2014/main" val="672000309"/>
                    </a:ext>
                  </a:extLst>
                </a:gridCol>
                <a:gridCol w="685601">
                  <a:extLst>
                    <a:ext uri="{9D8B030D-6E8A-4147-A177-3AD203B41FA5}">
                      <a16:colId xmlns:a16="http://schemas.microsoft.com/office/drawing/2014/main" val="2519895714"/>
                    </a:ext>
                  </a:extLst>
                </a:gridCol>
                <a:gridCol w="737021">
                  <a:extLst>
                    <a:ext uri="{9D8B030D-6E8A-4147-A177-3AD203B41FA5}">
                      <a16:colId xmlns:a16="http://schemas.microsoft.com/office/drawing/2014/main" val="317027480"/>
                    </a:ext>
                  </a:extLst>
                </a:gridCol>
                <a:gridCol w="813572">
                  <a:extLst>
                    <a:ext uri="{9D8B030D-6E8A-4147-A177-3AD203B41FA5}">
                      <a16:colId xmlns:a16="http://schemas.microsoft.com/office/drawing/2014/main" val="199002222"/>
                    </a:ext>
                  </a:extLst>
                </a:gridCol>
              </a:tblGrid>
              <a:tr h="378556">
                <a:tc>
                  <a:txBody>
                    <a:bodyPr/>
                    <a:lstStyle/>
                    <a:p>
                      <a:pPr algn="ctr"/>
                      <a:r>
                        <a:rPr lang="en-US" sz="1100" dirty="0"/>
                        <a:t>Cell Line</a:t>
                      </a:r>
                    </a:p>
                  </a:txBody>
                  <a:tcPr/>
                </a:tc>
                <a:tc>
                  <a:txBody>
                    <a:bodyPr/>
                    <a:lstStyle/>
                    <a:p>
                      <a:pPr algn="ctr"/>
                      <a:r>
                        <a:rPr lang="en-US" sz="1100" dirty="0"/>
                        <a:t>Antibody</a:t>
                      </a:r>
                    </a:p>
                  </a:txBody>
                  <a:tcPr/>
                </a:tc>
                <a:tc>
                  <a:txBody>
                    <a:bodyPr/>
                    <a:lstStyle/>
                    <a:p>
                      <a:pPr algn="ctr"/>
                      <a:r>
                        <a:rPr lang="en-US" sz="1100" dirty="0">
                          <a:solidFill>
                            <a:schemeClr val="accent1">
                              <a:lumMod val="50000"/>
                            </a:schemeClr>
                          </a:solidFill>
                        </a:rPr>
                        <a:t>Ago1</a:t>
                      </a:r>
                    </a:p>
                  </a:txBody>
                  <a:tcPr anchor="ctr">
                    <a:solidFill>
                      <a:schemeClr val="accent1">
                        <a:lumMod val="60000"/>
                        <a:lumOff val="40000"/>
                      </a:schemeClr>
                    </a:solidFill>
                  </a:tcPr>
                </a:tc>
                <a:tc>
                  <a:txBody>
                    <a:bodyPr/>
                    <a:lstStyle/>
                    <a:p>
                      <a:pPr algn="ctr"/>
                      <a:r>
                        <a:rPr lang="en-US" sz="1100" dirty="0">
                          <a:solidFill>
                            <a:schemeClr val="accent1">
                              <a:lumMod val="50000"/>
                            </a:schemeClr>
                          </a:solidFill>
                        </a:rPr>
                        <a:t>Ago2</a:t>
                      </a:r>
                    </a:p>
                  </a:txBody>
                  <a:tcPr anchor="ctr">
                    <a:solidFill>
                      <a:schemeClr val="accent1">
                        <a:lumMod val="60000"/>
                        <a:lumOff val="40000"/>
                      </a:schemeClr>
                    </a:solidFill>
                  </a:tcPr>
                </a:tc>
                <a:tc>
                  <a:txBody>
                    <a:bodyPr/>
                    <a:lstStyle/>
                    <a:p>
                      <a:pPr algn="ctr"/>
                      <a:r>
                        <a:rPr lang="en-US" sz="1100" dirty="0">
                          <a:solidFill>
                            <a:schemeClr val="accent1">
                              <a:lumMod val="50000"/>
                            </a:schemeClr>
                          </a:solidFill>
                        </a:rPr>
                        <a:t>Ago3 </a:t>
                      </a:r>
                    </a:p>
                  </a:txBody>
                  <a:tcPr anchor="ctr">
                    <a:solidFill>
                      <a:schemeClr val="accent1">
                        <a:lumMod val="60000"/>
                        <a:lumOff val="40000"/>
                      </a:schemeClr>
                    </a:solidFill>
                  </a:tcPr>
                </a:tc>
                <a:tc>
                  <a:txBody>
                    <a:bodyPr/>
                    <a:lstStyle/>
                    <a:p>
                      <a:pPr algn="ctr"/>
                      <a:r>
                        <a:rPr lang="en-US" sz="1100" dirty="0">
                          <a:solidFill>
                            <a:schemeClr val="accent1">
                              <a:lumMod val="50000"/>
                            </a:schemeClr>
                          </a:solidFill>
                        </a:rPr>
                        <a:t>Ago4</a:t>
                      </a:r>
                    </a:p>
                  </a:txBody>
                  <a:tcPr anchor="ctr">
                    <a:solidFill>
                      <a:schemeClr val="accent1">
                        <a:lumMod val="60000"/>
                        <a:lumOff val="40000"/>
                      </a:schemeClr>
                    </a:solidFill>
                  </a:tcPr>
                </a:tc>
                <a:extLst>
                  <a:ext uri="{0D108BD9-81ED-4DB2-BD59-A6C34878D82A}">
                    <a16:rowId xmlns:a16="http://schemas.microsoft.com/office/drawing/2014/main" val="3390630732"/>
                  </a:ext>
                </a:extLst>
              </a:tr>
              <a:tr h="243049">
                <a:tc>
                  <a:txBody>
                    <a:bodyPr/>
                    <a:lstStyle/>
                    <a:p>
                      <a:pPr algn="ctr"/>
                      <a:r>
                        <a:rPr lang="en-US" sz="1100" b="1" dirty="0">
                          <a:solidFill>
                            <a:schemeClr val="accent1">
                              <a:lumMod val="50000"/>
                            </a:schemeClr>
                          </a:solidFill>
                        </a:rPr>
                        <a:t>Wildtype</a:t>
                      </a:r>
                    </a:p>
                  </a:txBody>
                  <a:tcPr anchor="ctr">
                    <a:solidFill>
                      <a:schemeClr val="accent1">
                        <a:lumMod val="60000"/>
                        <a:lumOff val="40000"/>
                      </a:schemeClr>
                    </a:solidFill>
                  </a:tcPr>
                </a:tc>
                <a:tc>
                  <a:txBody>
                    <a:bodyPr/>
                    <a:lstStyle/>
                    <a:p>
                      <a:pPr algn="ctr"/>
                      <a:r>
                        <a:rPr lang="en-US" sz="1100" b="1" dirty="0">
                          <a:solidFill>
                            <a:schemeClr val="accent1">
                              <a:lumMod val="50000"/>
                            </a:schemeClr>
                          </a:solidFill>
                        </a:rPr>
                        <a:t>3148</a:t>
                      </a:r>
                    </a:p>
                  </a:txBody>
                  <a:tcPr anchor="ctr">
                    <a:solidFill>
                      <a:schemeClr val="accent1">
                        <a:lumMod val="60000"/>
                        <a:lumOff val="40000"/>
                      </a:schemeClr>
                    </a:solidFill>
                  </a:tcPr>
                </a:tc>
                <a:tc>
                  <a:txBody>
                    <a:bodyPr/>
                    <a:lstStyle/>
                    <a:p>
                      <a:pPr algn="ctr"/>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txBody>
                  <a:tcPr anchor="ctr"/>
                </a:tc>
                <a:tc>
                  <a:txBody>
                    <a:bodyPr/>
                    <a:lstStyle/>
                    <a:p>
                      <a:pPr algn="ctr"/>
                      <a:endParaRPr lang="en-US" sz="1100"/>
                    </a:p>
                  </a:txBody>
                  <a:tcPr anchor="ctr"/>
                </a:tc>
                <a:tc>
                  <a:txBody>
                    <a:bodyPr/>
                    <a:lstStyle/>
                    <a:p>
                      <a:pPr algn="ctr"/>
                      <a:endParaRPr lang="en-US" sz="1100" dirty="0"/>
                    </a:p>
                  </a:txBody>
                  <a:tcPr anchor="ctr"/>
                </a:tc>
                <a:extLst>
                  <a:ext uri="{0D108BD9-81ED-4DB2-BD59-A6C34878D82A}">
                    <a16:rowId xmlns:a16="http://schemas.microsoft.com/office/drawing/2014/main" val="466614748"/>
                  </a:ext>
                </a:extLst>
              </a:tr>
              <a:tr h="243049">
                <a:tc>
                  <a:txBody>
                    <a:bodyPr/>
                    <a:lstStyle/>
                    <a:p>
                      <a:pPr algn="ctr"/>
                      <a:r>
                        <a:rPr lang="en-US" sz="1100" b="1" dirty="0">
                          <a:solidFill>
                            <a:schemeClr val="accent1">
                              <a:lumMod val="50000"/>
                            </a:schemeClr>
                          </a:solidFill>
                        </a:rPr>
                        <a:t>Ago2-/-</a:t>
                      </a: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rPr>
                        <a:t>3148</a:t>
                      </a:r>
                    </a:p>
                  </a:txBody>
                  <a:tcPr anchor="ctr">
                    <a:solidFill>
                      <a:schemeClr val="accent1">
                        <a:lumMod val="60000"/>
                        <a:lumOff val="40000"/>
                      </a:schemeClr>
                    </a:solidFill>
                  </a:tcP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a:p>
                  </a:txBody>
                  <a:tcPr anchor="ctr"/>
                </a:tc>
                <a:tc>
                  <a:txBody>
                    <a:bodyPr/>
                    <a:lstStyle/>
                    <a:p>
                      <a:pPr algn="ctr"/>
                      <a:endParaRPr lang="en-US" sz="1100" dirty="0"/>
                    </a:p>
                  </a:txBody>
                  <a:tcPr anchor="ctr"/>
                </a:tc>
                <a:extLst>
                  <a:ext uri="{0D108BD9-81ED-4DB2-BD59-A6C34878D82A}">
                    <a16:rowId xmlns:a16="http://schemas.microsoft.com/office/drawing/2014/main" val="2482367132"/>
                  </a:ext>
                </a:extLst>
              </a:tr>
              <a:tr h="243049">
                <a:tc>
                  <a:txBody>
                    <a:bodyPr/>
                    <a:lstStyle/>
                    <a:p>
                      <a:pPr algn="ctr"/>
                      <a:r>
                        <a:rPr lang="en-US" sz="1100" b="1" dirty="0">
                          <a:solidFill>
                            <a:schemeClr val="accent1">
                              <a:lumMod val="50000"/>
                            </a:schemeClr>
                          </a:solidFill>
                        </a:rPr>
                        <a:t>Wildtype</a:t>
                      </a:r>
                    </a:p>
                  </a:txBody>
                  <a:tcPr anchor="ctr">
                    <a:solidFill>
                      <a:schemeClr val="accent1">
                        <a:lumMod val="60000"/>
                        <a:lumOff val="40000"/>
                      </a:schemeClr>
                    </a:solidFill>
                  </a:tcPr>
                </a:tc>
                <a:tc>
                  <a:txBody>
                    <a:bodyPr/>
                    <a:lstStyle/>
                    <a:p>
                      <a:pPr algn="ctr"/>
                      <a:r>
                        <a:rPr lang="en-US" sz="1100" b="1" dirty="0">
                          <a:solidFill>
                            <a:schemeClr val="accent1">
                              <a:lumMod val="50000"/>
                            </a:schemeClr>
                          </a:solidFill>
                        </a:rPr>
                        <a:t>2A7</a:t>
                      </a: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2185329897"/>
                  </a:ext>
                </a:extLst>
              </a:tr>
              <a:tr h="243049">
                <a:tc>
                  <a:txBody>
                    <a:bodyPr/>
                    <a:lstStyle/>
                    <a:p>
                      <a:pPr algn="ctr"/>
                      <a:r>
                        <a:rPr lang="en-US" sz="1100" b="1" dirty="0">
                          <a:solidFill>
                            <a:schemeClr val="accent1">
                              <a:lumMod val="50000"/>
                            </a:schemeClr>
                          </a:solidFill>
                        </a:rPr>
                        <a:t>Ago1-/-</a:t>
                      </a:r>
                    </a:p>
                  </a:txBody>
                  <a:tcPr anchor="ctr">
                    <a:solidFill>
                      <a:schemeClr val="accent1">
                        <a:lumMod val="60000"/>
                        <a:lumOff val="40000"/>
                      </a:schemeClr>
                    </a:solidFill>
                  </a:tcPr>
                </a:tc>
                <a:tc>
                  <a:txBody>
                    <a:bodyPr/>
                    <a:lstStyle/>
                    <a:p>
                      <a:pPr algn="ctr"/>
                      <a:r>
                        <a:rPr lang="en-US" sz="1100" b="1" dirty="0">
                          <a:solidFill>
                            <a:schemeClr val="accent1">
                              <a:lumMod val="50000"/>
                            </a:schemeClr>
                          </a:solidFill>
                        </a:rPr>
                        <a:t>2A7</a:t>
                      </a:r>
                    </a:p>
                  </a:txBody>
                  <a:tcPr anchor="ctr">
                    <a:solidFill>
                      <a:schemeClr val="accent1">
                        <a:lumMod val="60000"/>
                        <a:lumOff val="40000"/>
                      </a:schemeClr>
                    </a:solidFill>
                  </a:tcPr>
                </a:tc>
                <a:tc>
                  <a:txBody>
                    <a:bodyPr/>
                    <a:lstStyle/>
                    <a:p>
                      <a:pPr algn="ctr"/>
                      <a:endParaRPr lang="en-US" sz="1100"/>
                    </a:p>
                  </a:txBody>
                  <a:tcPr anchor="ctr"/>
                </a:tc>
                <a:tc>
                  <a:txBody>
                    <a:bodyPr/>
                    <a:lstStyle/>
                    <a:p>
                      <a:pPr algn="ctr"/>
                      <a:endParaRPr lang="en-US" sz="1100"/>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2135871239"/>
                  </a:ext>
                </a:extLst>
              </a:tr>
              <a:tr h="243049">
                <a:tc>
                  <a:txBody>
                    <a:bodyPr/>
                    <a:lstStyle/>
                    <a:p>
                      <a:pPr algn="ctr"/>
                      <a:r>
                        <a:rPr lang="en-US" sz="1100" b="1" dirty="0">
                          <a:solidFill>
                            <a:schemeClr val="accent1">
                              <a:lumMod val="50000"/>
                            </a:schemeClr>
                          </a:solidFill>
                        </a:rPr>
                        <a:t>Wildtype</a:t>
                      </a:r>
                    </a:p>
                  </a:txBody>
                  <a:tcPr anchor="ctr">
                    <a:solidFill>
                      <a:schemeClr val="accent1">
                        <a:lumMod val="60000"/>
                        <a:lumOff val="40000"/>
                      </a:schemeClr>
                    </a:solidFill>
                  </a:tcPr>
                </a:tc>
                <a:tc>
                  <a:txBody>
                    <a:bodyPr/>
                    <a:lstStyle/>
                    <a:p>
                      <a:pPr algn="ctr"/>
                      <a:r>
                        <a:rPr lang="en-US" sz="1100" b="1" dirty="0">
                          <a:solidFill>
                            <a:schemeClr val="accent1">
                              <a:lumMod val="50000"/>
                            </a:schemeClr>
                          </a:solidFill>
                        </a:rPr>
                        <a:t>Pan</a:t>
                      </a: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txBody>
                  <a:tcPr anchor="ctr"/>
                </a:tc>
                <a:extLst>
                  <a:ext uri="{0D108BD9-81ED-4DB2-BD59-A6C34878D82A}">
                    <a16:rowId xmlns:a16="http://schemas.microsoft.com/office/drawing/2014/main" val="2287543112"/>
                  </a:ext>
                </a:extLst>
              </a:tr>
              <a:tr h="243049">
                <a:tc>
                  <a:txBody>
                    <a:bodyPr/>
                    <a:lstStyle/>
                    <a:p>
                      <a:pPr algn="ctr"/>
                      <a:r>
                        <a:rPr lang="en-US" sz="1100" b="1" dirty="0">
                          <a:solidFill>
                            <a:schemeClr val="accent1">
                              <a:lumMod val="50000"/>
                            </a:schemeClr>
                          </a:solidFill>
                        </a:rPr>
                        <a:t>Ago12-/-</a:t>
                      </a:r>
                    </a:p>
                  </a:txBody>
                  <a:tcPr anchor="ctr">
                    <a:solidFill>
                      <a:schemeClr val="accent1">
                        <a:lumMod val="60000"/>
                        <a:lumOff val="40000"/>
                      </a:schemeClr>
                    </a:solidFill>
                  </a:tcPr>
                </a:tc>
                <a:tc>
                  <a:txBody>
                    <a:bodyPr/>
                    <a:lstStyle/>
                    <a:p>
                      <a:pPr algn="ctr"/>
                      <a:r>
                        <a:rPr lang="en-US" sz="1100" b="1" dirty="0">
                          <a:solidFill>
                            <a:schemeClr val="accent1">
                              <a:lumMod val="50000"/>
                            </a:schemeClr>
                          </a:solidFill>
                        </a:rPr>
                        <a:t>Pan</a:t>
                      </a: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txBody>
                  <a:tcPr anchor="ctr"/>
                </a:tc>
                <a:extLst>
                  <a:ext uri="{0D108BD9-81ED-4DB2-BD59-A6C34878D82A}">
                    <a16:rowId xmlns:a16="http://schemas.microsoft.com/office/drawing/2014/main" val="1318877853"/>
                  </a:ext>
                </a:extLst>
              </a:tr>
              <a:tr h="243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rPr>
                        <a:t>Ago123-/-</a:t>
                      </a:r>
                    </a:p>
                  </a:txBody>
                  <a:tcPr anchor="ctr">
                    <a:solidFill>
                      <a:schemeClr val="accent1">
                        <a:lumMod val="60000"/>
                        <a:lumOff val="40000"/>
                      </a:schemeClr>
                    </a:solidFill>
                  </a:tcPr>
                </a:tc>
                <a:tc>
                  <a:txBody>
                    <a:bodyPr/>
                    <a:lstStyle/>
                    <a:p>
                      <a:pPr algn="ctr"/>
                      <a:r>
                        <a:rPr lang="en-US" sz="1100" b="1" dirty="0">
                          <a:solidFill>
                            <a:schemeClr val="accent1">
                              <a:lumMod val="50000"/>
                            </a:schemeClr>
                          </a:solidFill>
                        </a:rPr>
                        <a:t>Pan</a:t>
                      </a: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t>
                      </a:r>
                    </a:p>
                  </a:txBody>
                  <a:tcPr anchor="ctr"/>
                </a:tc>
                <a:extLst>
                  <a:ext uri="{0D108BD9-81ED-4DB2-BD59-A6C34878D82A}">
                    <a16:rowId xmlns:a16="http://schemas.microsoft.com/office/drawing/2014/main" val="252036752"/>
                  </a:ext>
                </a:extLst>
              </a:tr>
            </a:tbl>
          </a:graphicData>
        </a:graphic>
      </p:graphicFrame>
      <p:sp>
        <p:nvSpPr>
          <p:cNvPr id="13" name="TextBox 12">
            <a:extLst>
              <a:ext uri="{FF2B5EF4-FFF2-40B4-BE49-F238E27FC236}">
                <a16:creationId xmlns:a16="http://schemas.microsoft.com/office/drawing/2014/main" id="{F9072158-12AC-4419-9DBB-784D034138CA}"/>
              </a:ext>
            </a:extLst>
          </p:cNvPr>
          <p:cNvSpPr txBox="1"/>
          <p:nvPr/>
        </p:nvSpPr>
        <p:spPr>
          <a:xfrm>
            <a:off x="705346" y="766355"/>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a:t>
            </a:r>
          </a:p>
        </p:txBody>
      </p:sp>
      <p:pic>
        <p:nvPicPr>
          <p:cNvPr id="28" name="Picture 27">
            <a:extLst>
              <a:ext uri="{FF2B5EF4-FFF2-40B4-BE49-F238E27FC236}">
                <a16:creationId xmlns:a16="http://schemas.microsoft.com/office/drawing/2014/main" id="{B7A05305-4C75-F249-8DC8-CBD6E7B9E0EB}"/>
              </a:ext>
            </a:extLst>
          </p:cNvPr>
          <p:cNvPicPr>
            <a:picLocks noChangeAspect="1"/>
          </p:cNvPicPr>
          <p:nvPr/>
        </p:nvPicPr>
        <p:blipFill>
          <a:blip r:embed="rId2"/>
          <a:stretch>
            <a:fillRect/>
          </a:stretch>
        </p:blipFill>
        <p:spPr>
          <a:xfrm>
            <a:off x="1296390" y="3267592"/>
            <a:ext cx="5533148" cy="2394828"/>
          </a:xfrm>
          <a:prstGeom prst="rect">
            <a:avLst/>
          </a:prstGeom>
        </p:spPr>
      </p:pic>
      <p:pic>
        <p:nvPicPr>
          <p:cNvPr id="29" name="Picture 28">
            <a:extLst>
              <a:ext uri="{FF2B5EF4-FFF2-40B4-BE49-F238E27FC236}">
                <a16:creationId xmlns:a16="http://schemas.microsoft.com/office/drawing/2014/main" id="{45B39ADB-CBBB-A541-A47F-F4E2EB94CA5F}"/>
              </a:ext>
            </a:extLst>
          </p:cNvPr>
          <p:cNvPicPr>
            <a:picLocks noChangeAspect="1"/>
          </p:cNvPicPr>
          <p:nvPr/>
        </p:nvPicPr>
        <p:blipFill>
          <a:blip r:embed="rId3"/>
          <a:stretch>
            <a:fillRect/>
          </a:stretch>
        </p:blipFill>
        <p:spPr>
          <a:xfrm>
            <a:off x="1296391" y="5725424"/>
            <a:ext cx="5533148" cy="2415326"/>
          </a:xfrm>
          <a:prstGeom prst="rect">
            <a:avLst/>
          </a:prstGeom>
        </p:spPr>
      </p:pic>
      <p:sp>
        <p:nvSpPr>
          <p:cNvPr id="30" name="TextBox 29">
            <a:extLst>
              <a:ext uri="{FF2B5EF4-FFF2-40B4-BE49-F238E27FC236}">
                <a16:creationId xmlns:a16="http://schemas.microsoft.com/office/drawing/2014/main" id="{A2CAAB9B-FA6F-46FB-AD1E-853D7AE345A1}"/>
              </a:ext>
            </a:extLst>
          </p:cNvPr>
          <p:cNvSpPr txBox="1"/>
          <p:nvPr/>
        </p:nvSpPr>
        <p:spPr>
          <a:xfrm>
            <a:off x="713459" y="3153701"/>
            <a:ext cx="35137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a:t>
            </a:r>
          </a:p>
        </p:txBody>
      </p:sp>
      <p:sp>
        <p:nvSpPr>
          <p:cNvPr id="31" name="TextBox 30">
            <a:extLst>
              <a:ext uri="{FF2B5EF4-FFF2-40B4-BE49-F238E27FC236}">
                <a16:creationId xmlns:a16="http://schemas.microsoft.com/office/drawing/2014/main" id="{EA53DDBD-C6B5-48CA-8485-A4BC5878B049}"/>
              </a:ext>
            </a:extLst>
          </p:cNvPr>
          <p:cNvSpPr txBox="1"/>
          <p:nvPr/>
        </p:nvSpPr>
        <p:spPr>
          <a:xfrm>
            <a:off x="713459" y="5604571"/>
            <a:ext cx="24652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163118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47280" y="8151059"/>
            <a:ext cx="6792271" cy="1569660"/>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Supplemental Figure 8. </a:t>
            </a:r>
            <a:r>
              <a:rPr lang="en-US" sz="1200" dirty="0">
                <a:latin typeface="Arial" panose="020B0604020202020204" pitchFamily="34" charset="0"/>
                <a:cs typeface="Arial" panose="020B0604020202020204" pitchFamily="34" charset="0"/>
              </a:rPr>
              <a:t>(A) Correlation plots of miRNA reads for the top 60 miRNAs found in all pulldowns across WT, AGO1-/-, AGO2-/-, AGO12-/- and AGO123-/- cell lines, where r is the Pearson correlation value calculated using log-transformed values and p is significance. The top 20 miRNAs with the highest read count from the anti-pan-AGO antibody pulldown are highlighted in red. (B) </a:t>
            </a:r>
            <a:r>
              <a:rPr lang="en-US" sz="1200" dirty="0" err="1">
                <a:latin typeface="Arial" panose="020B0604020202020204" pitchFamily="34" charset="0"/>
                <a:cs typeface="Arial" panose="020B0604020202020204" pitchFamily="34" charset="0"/>
              </a:rPr>
              <a:t>Heatmap</a:t>
            </a:r>
            <a:r>
              <a:rPr lang="en-US" sz="1200" dirty="0">
                <a:latin typeface="Arial" panose="020B0604020202020204" pitchFamily="34" charset="0"/>
                <a:cs typeface="Arial" panose="020B0604020202020204" pitchFamily="34" charset="0"/>
              </a:rPr>
              <a:t> of Pearson correlation values for all of the IP pulldowns. P&lt;0.0001 for all correlations calculated. (C) Total mapped reads (counts) from each AGO immunoprecipitation. </a:t>
            </a: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9072158-12AC-4419-9DBB-784D034138CA}"/>
              </a:ext>
            </a:extLst>
          </p:cNvPr>
          <p:cNvSpPr txBox="1"/>
          <p:nvPr/>
        </p:nvSpPr>
        <p:spPr>
          <a:xfrm>
            <a:off x="726338" y="798499"/>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a:t>
            </a:r>
          </a:p>
        </p:txBody>
      </p:sp>
      <p:sp>
        <p:nvSpPr>
          <p:cNvPr id="16" name="TextBox 15">
            <a:extLst>
              <a:ext uri="{FF2B5EF4-FFF2-40B4-BE49-F238E27FC236}">
                <a16:creationId xmlns:a16="http://schemas.microsoft.com/office/drawing/2014/main" id="{A2CAAB9B-FA6F-46FB-AD1E-853D7AE345A1}"/>
              </a:ext>
            </a:extLst>
          </p:cNvPr>
          <p:cNvSpPr txBox="1"/>
          <p:nvPr/>
        </p:nvSpPr>
        <p:spPr>
          <a:xfrm>
            <a:off x="803942" y="5558171"/>
            <a:ext cx="35137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a:t>
            </a:r>
          </a:p>
        </p:txBody>
      </p:sp>
      <p:pic>
        <p:nvPicPr>
          <p:cNvPr id="18" name="Content Placeholder 3">
            <a:extLst>
              <a:ext uri="{FF2B5EF4-FFF2-40B4-BE49-F238E27FC236}">
                <a16:creationId xmlns:a16="http://schemas.microsoft.com/office/drawing/2014/main" id="{74E18FA2-6B6A-C046-B900-B5FB3FC9F4B4}"/>
              </a:ext>
            </a:extLst>
          </p:cNvPr>
          <p:cNvPicPr>
            <a:picLocks noGrp="1" noChangeAspect="1"/>
          </p:cNvPicPr>
          <p:nvPr>
            <p:ph idx="1"/>
          </p:nvPr>
        </p:nvPicPr>
        <p:blipFill rotWithShape="1">
          <a:blip r:embed="rId2"/>
          <a:srcRect r="53101"/>
          <a:stretch/>
        </p:blipFill>
        <p:spPr>
          <a:xfrm>
            <a:off x="4704367" y="5559800"/>
            <a:ext cx="1683484" cy="2591259"/>
          </a:xfrm>
          <a:prstGeom prst="rect">
            <a:avLst/>
          </a:prstGeom>
        </p:spPr>
      </p:pic>
      <p:sp>
        <p:nvSpPr>
          <p:cNvPr id="19" name="TextBox 18">
            <a:extLst>
              <a:ext uri="{FF2B5EF4-FFF2-40B4-BE49-F238E27FC236}">
                <a16:creationId xmlns:a16="http://schemas.microsoft.com/office/drawing/2014/main" id="{F9072158-12AC-4419-9DBB-784D034138CA}"/>
              </a:ext>
            </a:extLst>
          </p:cNvPr>
          <p:cNvSpPr txBox="1"/>
          <p:nvPr/>
        </p:nvSpPr>
        <p:spPr>
          <a:xfrm>
            <a:off x="4369472" y="5565451"/>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t>
            </a:r>
          </a:p>
        </p:txBody>
      </p:sp>
      <p:graphicFrame>
        <p:nvGraphicFramePr>
          <p:cNvPr id="5" name="Object 4">
            <a:extLst>
              <a:ext uri="{FF2B5EF4-FFF2-40B4-BE49-F238E27FC236}">
                <a16:creationId xmlns:a16="http://schemas.microsoft.com/office/drawing/2014/main" id="{33B713A4-2595-3F85-BA20-E9839F73BDAC}"/>
              </a:ext>
            </a:extLst>
          </p:cNvPr>
          <p:cNvGraphicFramePr>
            <a:graphicFrameLocks noChangeAspect="1"/>
          </p:cNvGraphicFramePr>
          <p:nvPr/>
        </p:nvGraphicFramePr>
        <p:xfrm>
          <a:off x="744538" y="1168400"/>
          <a:ext cx="6243637" cy="4349750"/>
        </p:xfrm>
        <a:graphic>
          <a:graphicData uri="http://schemas.openxmlformats.org/presentationml/2006/ole">
            <mc:AlternateContent xmlns:mc="http://schemas.openxmlformats.org/markup-compatibility/2006">
              <mc:Choice xmlns:v="urn:schemas-microsoft-com:vml" Requires="v">
                <p:oleObj name="Prism 9" r:id="rId3" imgW="6950619" imgH="4840830" progId="Prism9.Document">
                  <p:embed/>
                </p:oleObj>
              </mc:Choice>
              <mc:Fallback>
                <p:oleObj name="Prism 9" r:id="rId3" imgW="6950619" imgH="4840830" progId="Prism9.Document">
                  <p:embed/>
                  <p:pic>
                    <p:nvPicPr>
                      <p:cNvPr id="5" name="Object 4">
                        <a:extLst>
                          <a:ext uri="{FF2B5EF4-FFF2-40B4-BE49-F238E27FC236}">
                            <a16:creationId xmlns:a16="http://schemas.microsoft.com/office/drawing/2014/main" id="{33B713A4-2595-3F85-BA20-E9839F73BDAC}"/>
                          </a:ext>
                        </a:extLst>
                      </p:cNvPr>
                      <p:cNvPicPr/>
                      <p:nvPr/>
                    </p:nvPicPr>
                    <p:blipFill>
                      <a:blip r:embed="rId4"/>
                      <a:stretch>
                        <a:fillRect/>
                      </a:stretch>
                    </p:blipFill>
                    <p:spPr>
                      <a:xfrm>
                        <a:off x="744538" y="1168400"/>
                        <a:ext cx="6243637" cy="43497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6494FB6-DB10-EF72-DF87-DECB27714E9F}"/>
              </a:ext>
            </a:extLst>
          </p:cNvPr>
          <p:cNvGraphicFramePr>
            <a:graphicFrameLocks noChangeAspect="1"/>
          </p:cNvGraphicFramePr>
          <p:nvPr/>
        </p:nvGraphicFramePr>
        <p:xfrm>
          <a:off x="1044042" y="5516466"/>
          <a:ext cx="3122479" cy="2591259"/>
        </p:xfrm>
        <a:graphic>
          <a:graphicData uri="http://schemas.openxmlformats.org/presentationml/2006/ole">
            <mc:AlternateContent xmlns:mc="http://schemas.openxmlformats.org/markup-compatibility/2006">
              <mc:Choice xmlns:v="urn:schemas-microsoft-com:vml" Requires="v">
                <p:oleObj name="Prism 9" r:id="rId5" imgW="4357282" imgH="3617034" progId="Prism9.Document">
                  <p:embed/>
                </p:oleObj>
              </mc:Choice>
              <mc:Fallback>
                <p:oleObj name="Prism 9" r:id="rId5" imgW="4357282" imgH="3617034" progId="Prism9.Document">
                  <p:embed/>
                  <p:pic>
                    <p:nvPicPr>
                      <p:cNvPr id="10" name="Object 9">
                        <a:extLst>
                          <a:ext uri="{FF2B5EF4-FFF2-40B4-BE49-F238E27FC236}">
                            <a16:creationId xmlns:a16="http://schemas.microsoft.com/office/drawing/2014/main" id="{16494FB6-DB10-EF72-DF87-DECB27714E9F}"/>
                          </a:ext>
                        </a:extLst>
                      </p:cNvPr>
                      <p:cNvPicPr/>
                      <p:nvPr/>
                    </p:nvPicPr>
                    <p:blipFill>
                      <a:blip r:embed="rId6"/>
                      <a:stretch>
                        <a:fillRect/>
                      </a:stretch>
                    </p:blipFill>
                    <p:spPr>
                      <a:xfrm>
                        <a:off x="1044042" y="5516466"/>
                        <a:ext cx="3122479" cy="2591259"/>
                      </a:xfrm>
                      <a:prstGeom prst="rect">
                        <a:avLst/>
                      </a:prstGeom>
                    </p:spPr>
                  </p:pic>
                </p:oleObj>
              </mc:Fallback>
            </mc:AlternateContent>
          </a:graphicData>
        </a:graphic>
      </p:graphicFrame>
    </p:spTree>
    <p:extLst>
      <p:ext uri="{BB962C8B-B14F-4D97-AF65-F5344CB8AC3E}">
        <p14:creationId xmlns:p14="http://schemas.microsoft.com/office/powerpoint/2010/main" val="199200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546D0F-20A7-BF1D-8F78-D248F4216C51}"/>
              </a:ext>
            </a:extLst>
          </p:cNvPr>
          <p:cNvSpPr/>
          <p:nvPr/>
        </p:nvSpPr>
        <p:spPr>
          <a:xfrm>
            <a:off x="237274" y="499532"/>
            <a:ext cx="7450667" cy="68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90064" y="5886442"/>
            <a:ext cx="6792271" cy="1200329"/>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Supplemental Figure 1. </a:t>
            </a:r>
            <a:r>
              <a:rPr lang="en-US" sz="1200" dirty="0">
                <a:latin typeface="Arial" panose="020B0604020202020204" pitchFamily="34" charset="0"/>
                <a:cs typeface="Arial" panose="020B0604020202020204" pitchFamily="34" charset="0"/>
              </a:rPr>
              <a:t>(A) AGO4 mRNA expression level from whole cell RNA measured with whole transcriptome sequencing in HCT116 WT, AGO1-/-, AGO2-/-, AGO1/2-/-, and AGO1/2/3-/- cells (average of three biological replicates shown, whole transcriptome sequencing data from Chu et al. 2020). (B) Table describing semi-quantitative mass spectrometry results showing estimates of copy number per cell of AGO1, AGO2, AGO3, and AGO4 in HCT116 WT, AGO1-/-, AGO2-/-, AGO1/2-/-, and AGO1/2/3-/- cells. </a:t>
            </a:r>
          </a:p>
        </p:txBody>
      </p:sp>
      <p:pic>
        <p:nvPicPr>
          <p:cNvPr id="2" name="Picture 1">
            <a:extLst>
              <a:ext uri="{FF2B5EF4-FFF2-40B4-BE49-F238E27FC236}">
                <a16:creationId xmlns:a16="http://schemas.microsoft.com/office/drawing/2014/main" id="{90408AC3-DC42-4208-4CE5-5B61E06812FB}"/>
              </a:ext>
            </a:extLst>
          </p:cNvPr>
          <p:cNvPicPr>
            <a:picLocks noChangeAspect="1"/>
          </p:cNvPicPr>
          <p:nvPr/>
        </p:nvPicPr>
        <p:blipFill>
          <a:blip r:embed="rId2"/>
          <a:stretch>
            <a:fillRect/>
          </a:stretch>
        </p:blipFill>
        <p:spPr>
          <a:xfrm>
            <a:off x="819732" y="4232529"/>
            <a:ext cx="6462603" cy="1031158"/>
          </a:xfrm>
          <a:prstGeom prst="rect">
            <a:avLst/>
          </a:prstGeom>
        </p:spPr>
      </p:pic>
      <p:graphicFrame>
        <p:nvGraphicFramePr>
          <p:cNvPr id="4" name="Object 3">
            <a:extLst>
              <a:ext uri="{FF2B5EF4-FFF2-40B4-BE49-F238E27FC236}">
                <a16:creationId xmlns:a16="http://schemas.microsoft.com/office/drawing/2014/main" id="{48AA44ED-E77D-616B-62CE-8BA71E4504BB}"/>
              </a:ext>
            </a:extLst>
          </p:cNvPr>
          <p:cNvGraphicFramePr>
            <a:graphicFrameLocks noChangeAspect="1"/>
          </p:cNvGraphicFramePr>
          <p:nvPr>
            <p:extLst>
              <p:ext uri="{D42A27DB-BD31-4B8C-83A1-F6EECF244321}">
                <p14:modId xmlns:p14="http://schemas.microsoft.com/office/powerpoint/2010/main" val="41201538"/>
              </p:ext>
            </p:extLst>
          </p:nvPr>
        </p:nvGraphicFramePr>
        <p:xfrm>
          <a:off x="2852737" y="509994"/>
          <a:ext cx="2828925" cy="3632200"/>
        </p:xfrm>
        <a:graphic>
          <a:graphicData uri="http://schemas.openxmlformats.org/presentationml/2006/ole">
            <mc:AlternateContent xmlns:mc="http://schemas.openxmlformats.org/markup-compatibility/2006">
              <mc:Choice xmlns:v="urn:schemas-microsoft-com:vml" Requires="v">
                <p:oleObj name="Prism 9" r:id="rId3" imgW="2829586" imgH="3631793" progId="Prism9.Document">
                  <p:embed/>
                </p:oleObj>
              </mc:Choice>
              <mc:Fallback>
                <p:oleObj name="Prism 9" r:id="rId3" imgW="2829586" imgH="3631793" progId="Prism9.Document">
                  <p:embed/>
                  <p:pic>
                    <p:nvPicPr>
                      <p:cNvPr id="9" name="Object 8">
                        <a:extLst>
                          <a:ext uri="{FF2B5EF4-FFF2-40B4-BE49-F238E27FC236}">
                            <a16:creationId xmlns:a16="http://schemas.microsoft.com/office/drawing/2014/main" id="{0695D75D-C6B1-ED5C-D1B3-07BECE633E40}"/>
                          </a:ext>
                        </a:extLst>
                      </p:cNvPr>
                      <p:cNvPicPr/>
                      <p:nvPr/>
                    </p:nvPicPr>
                    <p:blipFill>
                      <a:blip r:embed="rId4"/>
                      <a:stretch>
                        <a:fillRect/>
                      </a:stretch>
                    </p:blipFill>
                    <p:spPr>
                      <a:xfrm>
                        <a:off x="2852737" y="509994"/>
                        <a:ext cx="2828925" cy="36322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A294C83C-93B3-A49F-0E24-69B4DCC0B84D}"/>
              </a:ext>
            </a:extLst>
          </p:cNvPr>
          <p:cNvSpPr txBox="1"/>
          <p:nvPr/>
        </p:nvSpPr>
        <p:spPr>
          <a:xfrm>
            <a:off x="1314945" y="766355"/>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a:t>
            </a:r>
          </a:p>
        </p:txBody>
      </p:sp>
      <p:sp>
        <p:nvSpPr>
          <p:cNvPr id="12" name="TextBox 11">
            <a:extLst>
              <a:ext uri="{FF2B5EF4-FFF2-40B4-BE49-F238E27FC236}">
                <a16:creationId xmlns:a16="http://schemas.microsoft.com/office/drawing/2014/main" id="{72C746A5-C355-8534-94D8-00340CADFCB9}"/>
              </a:ext>
            </a:extLst>
          </p:cNvPr>
          <p:cNvSpPr txBox="1"/>
          <p:nvPr/>
        </p:nvSpPr>
        <p:spPr>
          <a:xfrm>
            <a:off x="865859" y="4017296"/>
            <a:ext cx="35137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88707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44EEBE-0F26-450F-C744-E16C20A29A1A}"/>
              </a:ext>
            </a:extLst>
          </p:cNvPr>
          <p:cNvSpPr/>
          <p:nvPr/>
        </p:nvSpPr>
        <p:spPr>
          <a:xfrm>
            <a:off x="237274" y="499532"/>
            <a:ext cx="7450667" cy="8391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66471" y="7530739"/>
            <a:ext cx="6792271" cy="1015663"/>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Supplemental Table 1. Quality of Input RNA and Depth of Small-RNA-Sequencing. </a:t>
            </a:r>
            <a:r>
              <a:rPr lang="en-US" sz="1200" dirty="0">
                <a:latin typeface="Arial" panose="020B0604020202020204" pitchFamily="34" charset="0"/>
                <a:cs typeface="Arial" panose="020B0604020202020204" pitchFamily="34" charset="0"/>
              </a:rPr>
              <a:t>(A) Table describing mapped and unmapped </a:t>
            </a:r>
            <a:r>
              <a:rPr lang="en-US" sz="1200" dirty="0">
                <a:latin typeface="Arial" charset="0"/>
                <a:ea typeface="Arial" charset="0"/>
                <a:cs typeface="Arial" charset="0"/>
              </a:rPr>
              <a:t>hairpin/mature reads from small-RNA-sequencing of HCT116 WT, WT + siTNRC6C, WT + </a:t>
            </a:r>
            <a:r>
              <a:rPr lang="en-US" sz="1200" dirty="0" err="1">
                <a:latin typeface="Arial" charset="0"/>
                <a:ea typeface="Arial" charset="0"/>
                <a:cs typeface="Arial" charset="0"/>
              </a:rPr>
              <a:t>siGL</a:t>
            </a:r>
            <a:r>
              <a:rPr lang="en-US" sz="1200" dirty="0">
                <a:latin typeface="Arial" charset="0"/>
                <a:ea typeface="Arial" charset="0"/>
                <a:cs typeface="Arial" charset="0"/>
              </a:rPr>
              <a:t>, AGO1-/-, AGO2-/-, AGO1/2-/-, AGO1/2/3-/-, TNRC6AB-/-, TNRC6AB-/- + siTNRC6C, and Drosha-/- generated with </a:t>
            </a:r>
            <a:r>
              <a:rPr lang="en-US" sz="1200" dirty="0" err="1">
                <a:latin typeface="Arial" charset="0"/>
                <a:ea typeface="Arial" charset="0"/>
                <a:cs typeface="Arial" charset="0"/>
              </a:rPr>
              <a:t>MultiQC</a:t>
            </a:r>
            <a:r>
              <a:rPr lang="en-US" sz="1200" dirty="0">
                <a:latin typeface="Arial" charset="0"/>
                <a:ea typeface="Arial" charset="0"/>
                <a:cs typeface="Arial" charset="0"/>
              </a:rPr>
              <a:t> (N=3, each replicate shown). RNA Integrity Number for each sample is listed from </a:t>
            </a:r>
            <a:r>
              <a:rPr lang="en-US" sz="1200" dirty="0" err="1">
                <a:latin typeface="Arial" charset="0"/>
                <a:ea typeface="Arial" charset="0"/>
                <a:cs typeface="Arial" charset="0"/>
              </a:rPr>
              <a:t>Bioanalyzer</a:t>
            </a:r>
            <a:r>
              <a:rPr lang="en-US" sz="1200" dirty="0">
                <a:latin typeface="Arial" charset="0"/>
                <a:ea typeface="Arial" charset="0"/>
                <a:cs typeface="Arial" charset="0"/>
              </a:rPr>
              <a:t> measurement.</a:t>
            </a:r>
            <a:endParaRPr lang="en-US" sz="12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97816553"/>
              </p:ext>
            </p:extLst>
          </p:nvPr>
        </p:nvGraphicFramePr>
        <p:xfrm>
          <a:off x="912965" y="1265843"/>
          <a:ext cx="6039472" cy="5498585"/>
        </p:xfrm>
        <a:graphic>
          <a:graphicData uri="http://schemas.openxmlformats.org/drawingml/2006/table">
            <a:tbl>
              <a:tblPr/>
              <a:tblGrid>
                <a:gridCol w="1416246">
                  <a:extLst>
                    <a:ext uri="{9D8B030D-6E8A-4147-A177-3AD203B41FA5}">
                      <a16:colId xmlns:a16="http://schemas.microsoft.com/office/drawing/2014/main" val="3372638676"/>
                    </a:ext>
                  </a:extLst>
                </a:gridCol>
                <a:gridCol w="755784">
                  <a:extLst>
                    <a:ext uri="{9D8B030D-6E8A-4147-A177-3AD203B41FA5}">
                      <a16:colId xmlns:a16="http://schemas.microsoft.com/office/drawing/2014/main" val="1897461431"/>
                    </a:ext>
                  </a:extLst>
                </a:gridCol>
                <a:gridCol w="612799">
                  <a:extLst>
                    <a:ext uri="{9D8B030D-6E8A-4147-A177-3AD203B41FA5}">
                      <a16:colId xmlns:a16="http://schemas.microsoft.com/office/drawing/2014/main" val="2341981449"/>
                    </a:ext>
                  </a:extLst>
                </a:gridCol>
                <a:gridCol w="708123">
                  <a:extLst>
                    <a:ext uri="{9D8B030D-6E8A-4147-A177-3AD203B41FA5}">
                      <a16:colId xmlns:a16="http://schemas.microsoft.com/office/drawing/2014/main" val="905983718"/>
                    </a:ext>
                  </a:extLst>
                </a:gridCol>
                <a:gridCol w="612799">
                  <a:extLst>
                    <a:ext uri="{9D8B030D-6E8A-4147-A177-3AD203B41FA5}">
                      <a16:colId xmlns:a16="http://schemas.microsoft.com/office/drawing/2014/main" val="3340204753"/>
                    </a:ext>
                  </a:extLst>
                </a:gridCol>
                <a:gridCol w="612799">
                  <a:extLst>
                    <a:ext uri="{9D8B030D-6E8A-4147-A177-3AD203B41FA5}">
                      <a16:colId xmlns:a16="http://schemas.microsoft.com/office/drawing/2014/main" val="1607900186"/>
                    </a:ext>
                  </a:extLst>
                </a:gridCol>
                <a:gridCol w="708123">
                  <a:extLst>
                    <a:ext uri="{9D8B030D-6E8A-4147-A177-3AD203B41FA5}">
                      <a16:colId xmlns:a16="http://schemas.microsoft.com/office/drawing/2014/main" val="981576834"/>
                    </a:ext>
                  </a:extLst>
                </a:gridCol>
                <a:gridCol w="612799">
                  <a:extLst>
                    <a:ext uri="{9D8B030D-6E8A-4147-A177-3AD203B41FA5}">
                      <a16:colId xmlns:a16="http://schemas.microsoft.com/office/drawing/2014/main" val="46877215"/>
                    </a:ext>
                  </a:extLst>
                </a:gridCol>
              </a:tblGrid>
              <a:tr h="158266">
                <a:tc rowSpan="2">
                  <a:txBody>
                    <a:bodyPr/>
                    <a:lstStyle/>
                    <a:p>
                      <a:pPr algn="ctr" fontAlgn="ctr"/>
                      <a:r>
                        <a:rPr lang="en-US" sz="900" b="1" i="0" u="none" strike="noStrike">
                          <a:solidFill>
                            <a:srgbClr val="000000"/>
                          </a:solidFill>
                          <a:effectLst/>
                          <a:latin typeface="Arial" panose="020B0604020202020204" pitchFamily="34" charset="0"/>
                        </a:rPr>
                        <a:t>Cell Line</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US" sz="900" b="1" i="0" u="none" strike="noStrike">
                          <a:solidFill>
                            <a:srgbClr val="000000"/>
                          </a:solidFill>
                          <a:effectLst/>
                          <a:latin typeface="Arial" panose="020B0604020202020204" pitchFamily="34" charset="0"/>
                        </a:rPr>
                        <a:t> RNA Integrity Number (RIN)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en-US" sz="900" b="1" i="0" u="none" strike="noStrike">
                          <a:solidFill>
                            <a:srgbClr val="000000"/>
                          </a:solidFill>
                          <a:effectLst/>
                          <a:latin typeface="Arial" panose="020B0604020202020204" pitchFamily="34" charset="0"/>
                        </a:rPr>
                        <a:t> Hairpin Reads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a:solidFill>
                            <a:srgbClr val="000000"/>
                          </a:solidFill>
                          <a:effectLst/>
                          <a:latin typeface="Arial" panose="020B0604020202020204" pitchFamily="34" charset="0"/>
                        </a:rPr>
                        <a:t> Mature Reads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0552677"/>
                  </a:ext>
                </a:extLst>
              </a:tr>
              <a:tr h="316531">
                <a:tc vMerge="1">
                  <a:txBody>
                    <a:bodyPr/>
                    <a:lstStyle/>
                    <a:p>
                      <a:endParaRPr lang="en-US"/>
                    </a:p>
                  </a:txBody>
                  <a:tcPr/>
                </a:tc>
                <a:tc vMerge="1">
                  <a:txBody>
                    <a:bodyPr/>
                    <a:lstStyle/>
                    <a:p>
                      <a:endParaRPr lang="en-US"/>
                    </a:p>
                  </a:txBody>
                  <a:tcPr/>
                </a:tc>
                <a:tc>
                  <a:txBody>
                    <a:bodyPr/>
                    <a:lstStyle/>
                    <a:p>
                      <a:pPr algn="ctr" fontAlgn="ctr"/>
                      <a:r>
                        <a:rPr lang="en-US" sz="900" b="1" i="0" u="none" strike="noStrike">
                          <a:solidFill>
                            <a:srgbClr val="000000"/>
                          </a:solidFill>
                          <a:effectLst/>
                          <a:latin typeface="Arial" panose="020B0604020202020204" pitchFamily="34" charset="0"/>
                        </a:rPr>
                        <a:t> Mapped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Arial" panose="020B0604020202020204" pitchFamily="34" charset="0"/>
                        </a:rPr>
                        <a:t> Unmapped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Arial" panose="020B0604020202020204" pitchFamily="34" charset="0"/>
                        </a:rPr>
                        <a:t> Average Mapped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Arial" panose="020B0604020202020204" pitchFamily="34" charset="0"/>
                        </a:rPr>
                        <a:t> Mapped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Arial" panose="020B0604020202020204" pitchFamily="34" charset="0"/>
                        </a:rPr>
                        <a:t> Unmapped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Arial" panose="020B0604020202020204" pitchFamily="34" charset="0"/>
                        </a:rPr>
                        <a:t> Average Mapped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8966117"/>
                  </a:ext>
                </a:extLst>
              </a:tr>
              <a:tr h="152236">
                <a:tc>
                  <a:txBody>
                    <a:bodyPr/>
                    <a:lstStyle/>
                    <a:p>
                      <a:pPr algn="ctr" fontAlgn="ctr"/>
                      <a:r>
                        <a:rPr lang="en-US" sz="900" b="0" i="0" u="none" strike="noStrike">
                          <a:solidFill>
                            <a:srgbClr val="000000"/>
                          </a:solidFill>
                          <a:effectLst/>
                          <a:latin typeface="Arial" panose="020B0604020202020204" pitchFamily="34" charset="0"/>
                        </a:rPr>
                        <a:t>WT-1</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1,241,453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2,596,056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1,188,383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2,914,161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3,698,136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2,770,099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131521"/>
                  </a:ext>
                </a:extLst>
              </a:tr>
              <a:tr h="152236">
                <a:tc>
                  <a:txBody>
                    <a:bodyPr/>
                    <a:lstStyle/>
                    <a:p>
                      <a:pPr algn="ctr" fontAlgn="ctr"/>
                      <a:r>
                        <a:rPr lang="en-US" sz="900" b="0" i="0" u="none" strike="noStrike">
                          <a:solidFill>
                            <a:srgbClr val="000000"/>
                          </a:solidFill>
                          <a:effectLst/>
                          <a:latin typeface="Arial" panose="020B0604020202020204" pitchFamily="34" charset="0"/>
                        </a:rPr>
                        <a:t>WT-2</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9.9</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1,190,020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2,063,472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2,818,701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3,121,801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49901421"/>
                  </a:ext>
                </a:extLst>
              </a:tr>
              <a:tr h="152236">
                <a:tc>
                  <a:txBody>
                    <a:bodyPr/>
                    <a:lstStyle/>
                    <a:p>
                      <a:pPr algn="ctr" fontAlgn="ctr"/>
                      <a:r>
                        <a:rPr lang="en-US" sz="900" b="0" i="0" u="none" strike="noStrike">
                          <a:solidFill>
                            <a:srgbClr val="000000"/>
                          </a:solidFill>
                          <a:effectLst/>
                          <a:latin typeface="Arial" panose="020B0604020202020204" pitchFamily="34" charset="0"/>
                        </a:rPr>
                        <a:t>WT-3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1,133,676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2,778,649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2,577,435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3,772,466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08426499"/>
                  </a:ext>
                </a:extLst>
              </a:tr>
              <a:tr h="152236">
                <a:tc>
                  <a:txBody>
                    <a:bodyPr/>
                    <a:lstStyle/>
                    <a:p>
                      <a:pPr algn="ctr" fontAlgn="ctr"/>
                      <a:r>
                        <a:rPr lang="en-US" sz="900" b="0" i="0" u="none" strike="noStrike">
                          <a:solidFill>
                            <a:srgbClr val="000000"/>
                          </a:solidFill>
                          <a:effectLst/>
                          <a:latin typeface="Arial" panose="020B0604020202020204" pitchFamily="34" charset="0"/>
                        </a:rPr>
                        <a:t>WT-siTNRC6C-1</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9.7</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924,896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5,002,182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877,331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2,328,480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5,829,641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2,278,721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981043"/>
                  </a:ext>
                </a:extLst>
              </a:tr>
              <a:tr h="152236">
                <a:tc>
                  <a:txBody>
                    <a:bodyPr/>
                    <a:lstStyle/>
                    <a:p>
                      <a:pPr algn="ctr" fontAlgn="ctr"/>
                      <a:r>
                        <a:rPr lang="en-US" sz="900" b="0" i="0" u="none" strike="noStrike">
                          <a:solidFill>
                            <a:srgbClr val="000000"/>
                          </a:solidFill>
                          <a:effectLst/>
                          <a:latin typeface="Arial" panose="020B0604020202020204" pitchFamily="34" charset="0"/>
                        </a:rPr>
                        <a:t>WT-siTNRC6C-2</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9.8</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839,177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     4,354,293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2,200,438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5,102,894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915632740"/>
                  </a:ext>
                </a:extLst>
              </a:tr>
              <a:tr h="152236">
                <a:tc>
                  <a:txBody>
                    <a:bodyPr/>
                    <a:lstStyle/>
                    <a:p>
                      <a:pPr algn="ctr" fontAlgn="ctr"/>
                      <a:r>
                        <a:rPr lang="en-US" sz="900" b="0" i="0" u="none" strike="noStrike">
                          <a:solidFill>
                            <a:srgbClr val="000000"/>
                          </a:solidFill>
                          <a:effectLst/>
                          <a:latin typeface="Arial" panose="020B0604020202020204" pitchFamily="34" charset="0"/>
                        </a:rPr>
                        <a:t>WT-siTNRC6C-3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9.9</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867,920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5,509,666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2,307,246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6,285,098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047053082"/>
                  </a:ext>
                </a:extLst>
              </a:tr>
              <a:tr h="152236">
                <a:tc>
                  <a:txBody>
                    <a:bodyPr/>
                    <a:lstStyle/>
                    <a:p>
                      <a:pPr algn="ctr" fontAlgn="ctr"/>
                      <a:r>
                        <a:rPr lang="en-US" sz="900" b="0" i="0" u="none" strike="noStrike">
                          <a:solidFill>
                            <a:srgbClr val="000000"/>
                          </a:solidFill>
                          <a:effectLst/>
                          <a:latin typeface="Arial" panose="020B0604020202020204" pitchFamily="34" charset="0"/>
                        </a:rPr>
                        <a:t>WT-siGL-1</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9.7</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961,881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3,102,320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1,015,762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2,389,127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3,948,630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2,560,588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996678"/>
                  </a:ext>
                </a:extLst>
              </a:tr>
              <a:tr h="152236">
                <a:tc>
                  <a:txBody>
                    <a:bodyPr/>
                    <a:lstStyle/>
                    <a:p>
                      <a:pPr algn="ctr" fontAlgn="ctr"/>
                      <a:r>
                        <a:rPr lang="en-US" sz="900" b="0" i="0" u="none" strike="noStrike">
                          <a:solidFill>
                            <a:srgbClr val="000000"/>
                          </a:solidFill>
                          <a:effectLst/>
                          <a:latin typeface="Arial" panose="020B0604020202020204" pitchFamily="34" charset="0"/>
                        </a:rPr>
                        <a:t>WT-siGL-2</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1,049,884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3,254,220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2,715,448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4,182,055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47461167"/>
                  </a:ext>
                </a:extLst>
              </a:tr>
              <a:tr h="152236">
                <a:tc>
                  <a:txBody>
                    <a:bodyPr/>
                    <a:lstStyle/>
                    <a:p>
                      <a:pPr algn="ctr" fontAlgn="ctr"/>
                      <a:r>
                        <a:rPr lang="en-US" sz="900" b="0" i="0" u="none" strike="noStrike">
                          <a:solidFill>
                            <a:srgbClr val="000000"/>
                          </a:solidFill>
                          <a:effectLst/>
                          <a:latin typeface="Arial" panose="020B0604020202020204" pitchFamily="34" charset="0"/>
                        </a:rPr>
                        <a:t>WT-siGL-3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9.4</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1,035,522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3,432,661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2,577,188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4,346,786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41976648"/>
                  </a:ext>
                </a:extLst>
              </a:tr>
              <a:tr h="152236">
                <a:tc>
                  <a:txBody>
                    <a:bodyPr/>
                    <a:lstStyle/>
                    <a:p>
                      <a:pPr algn="ctr" fontAlgn="ctr"/>
                      <a:r>
                        <a:rPr lang="en-US" sz="900" b="0" i="0" u="none" strike="noStrike">
                          <a:solidFill>
                            <a:srgbClr val="000000"/>
                          </a:solidFill>
                          <a:effectLst/>
                          <a:latin typeface="Arial" panose="020B0604020202020204" pitchFamily="34" charset="0"/>
                        </a:rPr>
                        <a:t>AGO1KO-1</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1,246,089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2,927,324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dirty="0">
                          <a:solidFill>
                            <a:srgbClr val="000000"/>
                          </a:solidFill>
                          <a:effectLst/>
                          <a:latin typeface="Arial" panose="020B0604020202020204" pitchFamily="34" charset="0"/>
                        </a:rPr>
                        <a:t>  1,216,268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2,908,645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4,025,536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2,853,976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616193"/>
                  </a:ext>
                </a:extLst>
              </a:tr>
              <a:tr h="152236">
                <a:tc>
                  <a:txBody>
                    <a:bodyPr/>
                    <a:lstStyle/>
                    <a:p>
                      <a:pPr algn="ctr" fontAlgn="ctr"/>
                      <a:r>
                        <a:rPr lang="en-US" sz="900" b="0" i="0" u="none" strike="noStrike">
                          <a:solidFill>
                            <a:srgbClr val="000000"/>
                          </a:solidFill>
                          <a:effectLst/>
                          <a:latin typeface="Arial" panose="020B0604020202020204" pitchFamily="34" charset="0"/>
                        </a:rPr>
                        <a:t>AGO1KO-2</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1,176,193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2,124,019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2,696,887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3,160,239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10056853"/>
                  </a:ext>
                </a:extLst>
              </a:tr>
              <a:tr h="152236">
                <a:tc>
                  <a:txBody>
                    <a:bodyPr/>
                    <a:lstStyle/>
                    <a:p>
                      <a:pPr algn="ctr" fontAlgn="ctr"/>
                      <a:r>
                        <a:rPr lang="en-US" sz="900" b="0" i="0" u="none" strike="noStrike">
                          <a:solidFill>
                            <a:srgbClr val="000000"/>
                          </a:solidFill>
                          <a:effectLst/>
                          <a:latin typeface="Arial" panose="020B0604020202020204" pitchFamily="34" charset="0"/>
                        </a:rPr>
                        <a:t>AGO1KO-3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1,226,521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     2,283,438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2,956,396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3,363,881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70131184"/>
                  </a:ext>
                </a:extLst>
              </a:tr>
              <a:tr h="152236">
                <a:tc>
                  <a:txBody>
                    <a:bodyPr/>
                    <a:lstStyle/>
                    <a:p>
                      <a:pPr algn="ctr" fontAlgn="ctr"/>
                      <a:r>
                        <a:rPr lang="en-US" sz="900" b="0" i="0" u="none" strike="noStrike">
                          <a:solidFill>
                            <a:srgbClr val="000000"/>
                          </a:solidFill>
                          <a:effectLst/>
                          <a:latin typeface="Arial" panose="020B0604020202020204" pitchFamily="34" charset="0"/>
                        </a:rPr>
                        <a:t>AGO2KO-1</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1,229,026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2,175,239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1,128,661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2,559,208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3,291,328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2,389,085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395404"/>
                  </a:ext>
                </a:extLst>
              </a:tr>
              <a:tr h="152236">
                <a:tc>
                  <a:txBody>
                    <a:bodyPr/>
                    <a:lstStyle/>
                    <a:p>
                      <a:pPr algn="ctr" fontAlgn="ctr"/>
                      <a:r>
                        <a:rPr lang="en-US" sz="900" b="0" i="0" u="none" strike="noStrike">
                          <a:solidFill>
                            <a:srgbClr val="000000"/>
                          </a:solidFill>
                          <a:effectLst/>
                          <a:latin typeface="Arial" panose="020B0604020202020204" pitchFamily="34" charset="0"/>
                        </a:rPr>
                        <a:t>AGO2KO-2</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1,091,166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2,165,509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2,331,469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3,154,923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22890993"/>
                  </a:ext>
                </a:extLst>
              </a:tr>
              <a:tr h="152236">
                <a:tc>
                  <a:txBody>
                    <a:bodyPr/>
                    <a:lstStyle/>
                    <a:p>
                      <a:pPr algn="ctr" fontAlgn="ctr"/>
                      <a:r>
                        <a:rPr lang="en-US" sz="900" b="0" i="0" u="none" strike="noStrike">
                          <a:solidFill>
                            <a:srgbClr val="000000"/>
                          </a:solidFill>
                          <a:effectLst/>
                          <a:latin typeface="Arial" panose="020B0604020202020204" pitchFamily="34" charset="0"/>
                        </a:rPr>
                        <a:t>AGO2KO-3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1,065,790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1,901,273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2,276,577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2,867,319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12552518"/>
                  </a:ext>
                </a:extLst>
              </a:tr>
              <a:tr h="152236">
                <a:tc>
                  <a:txBody>
                    <a:bodyPr/>
                    <a:lstStyle/>
                    <a:p>
                      <a:pPr algn="ctr" fontAlgn="ctr"/>
                      <a:r>
                        <a:rPr lang="en-US" sz="900" b="0" i="0" u="none" strike="noStrike">
                          <a:solidFill>
                            <a:srgbClr val="000000"/>
                          </a:solidFill>
                          <a:effectLst/>
                          <a:latin typeface="Arial" panose="020B0604020202020204" pitchFamily="34" charset="0"/>
                        </a:rPr>
                        <a:t>AGO1/2KO-1</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1,071,086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2,724,271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1,046,534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2,178,486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3,703,268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2,060,852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67677"/>
                  </a:ext>
                </a:extLst>
              </a:tr>
              <a:tr h="152236">
                <a:tc>
                  <a:txBody>
                    <a:bodyPr/>
                    <a:lstStyle/>
                    <a:p>
                      <a:pPr algn="ctr" fontAlgn="ctr"/>
                      <a:r>
                        <a:rPr lang="en-US" sz="900" b="0" i="0" u="none" strike="noStrike">
                          <a:solidFill>
                            <a:srgbClr val="000000"/>
                          </a:solidFill>
                          <a:effectLst/>
                          <a:latin typeface="Arial" panose="020B0604020202020204" pitchFamily="34" charset="0"/>
                        </a:rPr>
                        <a:t>AGO1/2KO-2</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981,581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3,392,742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1,945,672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4,287,033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549612344"/>
                  </a:ext>
                </a:extLst>
              </a:tr>
              <a:tr h="152236">
                <a:tc>
                  <a:txBody>
                    <a:bodyPr/>
                    <a:lstStyle/>
                    <a:p>
                      <a:pPr algn="ctr" fontAlgn="ctr"/>
                      <a:r>
                        <a:rPr lang="en-US" sz="900" b="0" i="0" u="none" strike="noStrike">
                          <a:solidFill>
                            <a:srgbClr val="000000"/>
                          </a:solidFill>
                          <a:effectLst/>
                          <a:latin typeface="Arial" panose="020B0604020202020204" pitchFamily="34" charset="0"/>
                        </a:rPr>
                        <a:t>AGO1/2KO-3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1,086,934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2,327,381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2,058,399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3,322,827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08461583"/>
                  </a:ext>
                </a:extLst>
              </a:tr>
              <a:tr h="152236">
                <a:tc>
                  <a:txBody>
                    <a:bodyPr/>
                    <a:lstStyle/>
                    <a:p>
                      <a:pPr algn="ctr" fontAlgn="ctr"/>
                      <a:r>
                        <a:rPr lang="en-US" sz="900" b="0" i="0" u="none" strike="noStrike">
                          <a:solidFill>
                            <a:srgbClr val="000000"/>
                          </a:solidFill>
                          <a:effectLst/>
                          <a:latin typeface="Arial" panose="020B0604020202020204" pitchFamily="34" charset="0"/>
                        </a:rPr>
                        <a:t>AGO1/2/3KO-1</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789,422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3,183,939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801,701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1,324,122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3,905,127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1,382,294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61542"/>
                  </a:ext>
                </a:extLst>
              </a:tr>
              <a:tr h="152236">
                <a:tc>
                  <a:txBody>
                    <a:bodyPr/>
                    <a:lstStyle/>
                    <a:p>
                      <a:pPr algn="ctr" fontAlgn="ctr"/>
                      <a:r>
                        <a:rPr lang="en-US" sz="900" b="0" i="0" u="none" strike="noStrike">
                          <a:solidFill>
                            <a:srgbClr val="000000"/>
                          </a:solidFill>
                          <a:effectLst/>
                          <a:latin typeface="Arial" panose="020B0604020202020204" pitchFamily="34" charset="0"/>
                        </a:rPr>
                        <a:t>AGO1/2/3KO-2</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753,284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2,912,430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1,332,435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3,597,338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00513906"/>
                  </a:ext>
                </a:extLst>
              </a:tr>
              <a:tr h="152236">
                <a:tc>
                  <a:txBody>
                    <a:bodyPr/>
                    <a:lstStyle/>
                    <a:p>
                      <a:pPr algn="ctr" fontAlgn="ctr"/>
                      <a:r>
                        <a:rPr lang="en-US" sz="900" b="0" i="0" u="none" strike="noStrike">
                          <a:solidFill>
                            <a:srgbClr val="000000"/>
                          </a:solidFill>
                          <a:effectLst/>
                          <a:latin typeface="Arial" panose="020B0604020202020204" pitchFamily="34" charset="0"/>
                        </a:rPr>
                        <a:t>AGO1/2/3KO-3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862,398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2,783,925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1,490,326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3,571,722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38051028"/>
                  </a:ext>
                </a:extLst>
              </a:tr>
              <a:tr h="152236">
                <a:tc>
                  <a:txBody>
                    <a:bodyPr/>
                    <a:lstStyle/>
                    <a:p>
                      <a:pPr algn="ctr" fontAlgn="ctr"/>
                      <a:r>
                        <a:rPr lang="en-US" sz="900" b="0" i="0" u="none" strike="noStrike">
                          <a:solidFill>
                            <a:srgbClr val="000000"/>
                          </a:solidFill>
                          <a:effectLst/>
                          <a:latin typeface="Arial" panose="020B0604020202020204" pitchFamily="34" charset="0"/>
                        </a:rPr>
                        <a:t>TNRC6ABKO-1</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9.9</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1,053,427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4,065,333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1,198,046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3,027,992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5,006,402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3,434,959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655601"/>
                  </a:ext>
                </a:extLst>
              </a:tr>
              <a:tr h="152236">
                <a:tc>
                  <a:txBody>
                    <a:bodyPr/>
                    <a:lstStyle/>
                    <a:p>
                      <a:pPr algn="ctr" fontAlgn="ctr"/>
                      <a:r>
                        <a:rPr lang="en-US" sz="900" b="0" i="0" u="none" strike="noStrike">
                          <a:solidFill>
                            <a:srgbClr val="000000"/>
                          </a:solidFill>
                          <a:effectLst/>
                          <a:latin typeface="Arial" panose="020B0604020202020204" pitchFamily="34" charset="0"/>
                        </a:rPr>
                        <a:t>TNRC6ABKO-2</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9.4</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1,069,406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5,950,065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2,832,625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6,899,871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111621376"/>
                  </a:ext>
                </a:extLst>
              </a:tr>
              <a:tr h="152236">
                <a:tc>
                  <a:txBody>
                    <a:bodyPr/>
                    <a:lstStyle/>
                    <a:p>
                      <a:pPr algn="ctr" fontAlgn="ctr"/>
                      <a:r>
                        <a:rPr lang="en-US" sz="900" b="0" i="0" u="none" strike="noStrike">
                          <a:solidFill>
                            <a:srgbClr val="000000"/>
                          </a:solidFill>
                          <a:effectLst/>
                          <a:latin typeface="Arial" panose="020B0604020202020204" pitchFamily="34" charset="0"/>
                        </a:rPr>
                        <a:t>TNRC6ABKO-3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9.9</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1,471,305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2,532,066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4,444,261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3,838,375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886571834"/>
                  </a:ext>
                </a:extLst>
              </a:tr>
              <a:tr h="152236">
                <a:tc>
                  <a:txBody>
                    <a:bodyPr/>
                    <a:lstStyle/>
                    <a:p>
                      <a:pPr algn="ctr" fontAlgn="ctr"/>
                      <a:r>
                        <a:rPr lang="en-US" sz="900" b="0" i="0" u="none" strike="noStrike">
                          <a:solidFill>
                            <a:srgbClr val="000000"/>
                          </a:solidFill>
                          <a:effectLst/>
                          <a:latin typeface="Arial" panose="020B0604020202020204" pitchFamily="34" charset="0"/>
                        </a:rPr>
                        <a:t>TNRC6ABKO-siTNRC6C-1</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9.9</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1,065,536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6,098,167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957,097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2,977,508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7,026,554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2,666,311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123615"/>
                  </a:ext>
                </a:extLst>
              </a:tr>
              <a:tr h="152236">
                <a:tc>
                  <a:txBody>
                    <a:bodyPr/>
                    <a:lstStyle/>
                    <a:p>
                      <a:pPr algn="ctr" fontAlgn="ctr"/>
                      <a:r>
                        <a:rPr lang="en-US" sz="900" b="0" i="0" u="none" strike="noStrike">
                          <a:solidFill>
                            <a:srgbClr val="000000"/>
                          </a:solidFill>
                          <a:effectLst/>
                          <a:latin typeface="Arial" panose="020B0604020202020204" pitchFamily="34" charset="0"/>
                        </a:rPr>
                        <a:t>TNRC6ABKO-siTNRC6C-2</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9.4</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935,352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9,676,080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2,588,547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10,493,056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11853363"/>
                  </a:ext>
                </a:extLst>
              </a:tr>
              <a:tr h="152236">
                <a:tc>
                  <a:txBody>
                    <a:bodyPr/>
                    <a:lstStyle/>
                    <a:p>
                      <a:pPr algn="ctr" fontAlgn="ctr"/>
                      <a:r>
                        <a:rPr lang="en-US" sz="900" b="0" i="0" u="none" strike="noStrike">
                          <a:solidFill>
                            <a:srgbClr val="000000"/>
                          </a:solidFill>
                          <a:effectLst/>
                          <a:latin typeface="Arial" panose="020B0604020202020204" pitchFamily="34" charset="0"/>
                        </a:rPr>
                        <a:t>TNRC6ABKO-siTNRC6C-3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9.9</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870,403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10,262,574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2,432,878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11,032,480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350797491"/>
                  </a:ext>
                </a:extLst>
              </a:tr>
              <a:tr h="152236">
                <a:tc>
                  <a:txBody>
                    <a:bodyPr/>
                    <a:lstStyle/>
                    <a:p>
                      <a:pPr algn="ctr" fontAlgn="ctr"/>
                      <a:r>
                        <a:rPr lang="en-US" sz="900" b="0" i="0" u="none" strike="noStrike">
                          <a:solidFill>
                            <a:srgbClr val="000000"/>
                          </a:solidFill>
                          <a:effectLst/>
                          <a:latin typeface="Arial" panose="020B0604020202020204" pitchFamily="34" charset="0"/>
                        </a:rPr>
                        <a:t>TNRC6ABKO-siGL-1</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9.8</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1,283,843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3,801,590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984,056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3,666,018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4,934,676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2,712,357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386389"/>
                  </a:ext>
                </a:extLst>
              </a:tr>
              <a:tr h="152236">
                <a:tc>
                  <a:txBody>
                    <a:bodyPr/>
                    <a:lstStyle/>
                    <a:p>
                      <a:pPr algn="ctr" fontAlgn="ctr"/>
                      <a:r>
                        <a:rPr lang="en-US" sz="900" b="0" i="0" u="none" strike="noStrike">
                          <a:solidFill>
                            <a:srgbClr val="000000"/>
                          </a:solidFill>
                          <a:effectLst/>
                          <a:latin typeface="Arial" panose="020B0604020202020204" pitchFamily="34" charset="0"/>
                        </a:rPr>
                        <a:t>TNRC6ABKO-siGL-2</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9.8</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853,069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3,392,062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2,310,178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4,144,931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27938558"/>
                  </a:ext>
                </a:extLst>
              </a:tr>
              <a:tr h="152236">
                <a:tc>
                  <a:txBody>
                    <a:bodyPr/>
                    <a:lstStyle/>
                    <a:p>
                      <a:pPr algn="ctr" fontAlgn="ctr"/>
                      <a:r>
                        <a:rPr lang="en-US" sz="900" b="0" i="0" u="none" strike="noStrike">
                          <a:solidFill>
                            <a:srgbClr val="000000"/>
                          </a:solidFill>
                          <a:effectLst/>
                          <a:latin typeface="Arial" panose="020B0604020202020204" pitchFamily="34" charset="0"/>
                        </a:rPr>
                        <a:t>TNRC6ABKO-siGL-3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815,255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4,336,094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2,160,874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5,061,393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8715544"/>
                  </a:ext>
                </a:extLst>
              </a:tr>
              <a:tr h="152236">
                <a:tc>
                  <a:txBody>
                    <a:bodyPr/>
                    <a:lstStyle/>
                    <a:p>
                      <a:pPr algn="ctr" fontAlgn="ctr"/>
                      <a:r>
                        <a:rPr lang="en-US" sz="900" b="0" i="0" u="none" strike="noStrike">
                          <a:solidFill>
                            <a:srgbClr val="000000"/>
                          </a:solidFill>
                          <a:effectLst/>
                          <a:latin typeface="Arial" panose="020B0604020202020204" pitchFamily="34" charset="0"/>
                        </a:rPr>
                        <a:t>DROSHAKO-1</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9.6</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83,227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4,074,953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87,629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197,912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4,148,445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900" b="0" i="0" u="none" strike="noStrike">
                          <a:solidFill>
                            <a:srgbClr val="000000"/>
                          </a:solidFill>
                          <a:effectLst/>
                          <a:latin typeface="Arial" panose="020B0604020202020204" pitchFamily="34" charset="0"/>
                        </a:rPr>
                        <a:t>     215,102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597245"/>
                  </a:ext>
                </a:extLst>
              </a:tr>
              <a:tr h="152236">
                <a:tc>
                  <a:txBody>
                    <a:bodyPr/>
                    <a:lstStyle/>
                    <a:p>
                      <a:pPr algn="ctr" fontAlgn="ctr"/>
                      <a:r>
                        <a:rPr lang="en-US" sz="900" b="0" i="0" u="none" strike="noStrike">
                          <a:solidFill>
                            <a:srgbClr val="000000"/>
                          </a:solidFill>
                          <a:effectLst/>
                          <a:latin typeface="Arial" panose="020B0604020202020204" pitchFamily="34" charset="0"/>
                        </a:rPr>
                        <a:t>DROSHAKO-2</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9.4</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91,455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5,855,500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233,584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5,935,849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875203401"/>
                  </a:ext>
                </a:extLst>
              </a:tr>
              <a:tr h="152236">
                <a:tc>
                  <a:txBody>
                    <a:bodyPr/>
                    <a:lstStyle/>
                    <a:p>
                      <a:pPr algn="ctr" fontAlgn="ctr"/>
                      <a:r>
                        <a:rPr lang="en-US" sz="900" b="0" i="0" u="none" strike="noStrike">
                          <a:solidFill>
                            <a:srgbClr val="000000"/>
                          </a:solidFill>
                          <a:effectLst/>
                          <a:latin typeface="Arial" panose="020B0604020202020204" pitchFamily="34" charset="0"/>
                        </a:rPr>
                        <a:t>DROSHAKO-3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9.5</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88,206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     4,325,593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213,811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     4,402,731 </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928964711"/>
                  </a:ext>
                </a:extLst>
              </a:tr>
            </a:tbl>
          </a:graphicData>
        </a:graphic>
      </p:graphicFrame>
    </p:spTree>
    <p:extLst>
      <p:ext uri="{BB962C8B-B14F-4D97-AF65-F5344CB8AC3E}">
        <p14:creationId xmlns:p14="http://schemas.microsoft.com/office/powerpoint/2010/main" val="217637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24248" y="8651815"/>
            <a:ext cx="6792271" cy="1754326"/>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Supplemental Figure 2. Clustering of Samples Based on Small-RNA-Sequencing Results. </a:t>
            </a:r>
            <a:r>
              <a:rPr lang="en-US" sz="1200" dirty="0">
                <a:latin typeface="Arial" panose="020B0604020202020204" pitchFamily="34" charset="0"/>
                <a:cs typeface="Arial" panose="020B0604020202020204" pitchFamily="34" charset="0"/>
              </a:rPr>
              <a:t>(A) Plot of Multi-Dimensional Scaling (MDS) analysis describing </a:t>
            </a:r>
            <a:r>
              <a:rPr lang="en-US" sz="1200" dirty="0">
                <a:latin typeface="Arial" charset="0"/>
                <a:ea typeface="Arial" charset="0"/>
                <a:cs typeface="Arial" charset="0"/>
              </a:rPr>
              <a:t>small-RNA-sequencing of HCT116 WT, WT + siTNRC6C, WT + </a:t>
            </a:r>
            <a:r>
              <a:rPr lang="en-US" sz="1200" dirty="0" err="1">
                <a:latin typeface="Arial" charset="0"/>
                <a:ea typeface="Arial" charset="0"/>
                <a:cs typeface="Arial" charset="0"/>
              </a:rPr>
              <a:t>siGL</a:t>
            </a:r>
            <a:r>
              <a:rPr lang="en-US" sz="1200" dirty="0">
                <a:latin typeface="Arial" charset="0"/>
                <a:ea typeface="Arial" charset="0"/>
                <a:cs typeface="Arial" charset="0"/>
              </a:rPr>
              <a:t>, AGO1-/-, AGO2-/-, AGO1/2-/-, AGO1/2/3-/-, TNRC6AB-/-, TNRC6AB-/- + </a:t>
            </a:r>
            <a:r>
              <a:rPr lang="en-US" sz="1200" dirty="0" err="1">
                <a:latin typeface="Arial" charset="0"/>
                <a:ea typeface="Arial" charset="0"/>
                <a:cs typeface="Arial" charset="0"/>
              </a:rPr>
              <a:t>siGL</a:t>
            </a:r>
            <a:r>
              <a:rPr lang="en-US" sz="1200" dirty="0">
                <a:latin typeface="Arial" charset="0"/>
                <a:ea typeface="Arial" charset="0"/>
                <a:cs typeface="Arial" charset="0"/>
              </a:rPr>
              <a:t> TNRC6AB-/- + siTNRC6C, and DROSHA-/- generated with </a:t>
            </a:r>
            <a:r>
              <a:rPr lang="en-US" sz="1200" dirty="0" err="1">
                <a:latin typeface="Arial" charset="0"/>
                <a:ea typeface="Arial" charset="0"/>
                <a:cs typeface="Arial" charset="0"/>
              </a:rPr>
              <a:t>MultiQC</a:t>
            </a:r>
            <a:r>
              <a:rPr lang="en-US" sz="1200" dirty="0">
                <a:latin typeface="Arial" charset="0"/>
                <a:ea typeface="Arial" charset="0"/>
                <a:cs typeface="Arial" charset="0"/>
              </a:rPr>
              <a:t> (N=3, each replicate shown). (B) Graph generated with </a:t>
            </a:r>
            <a:r>
              <a:rPr lang="en-US" sz="1200" dirty="0" err="1">
                <a:latin typeface="Arial" charset="0"/>
                <a:ea typeface="Arial" charset="0"/>
                <a:cs typeface="Arial" charset="0"/>
              </a:rPr>
              <a:t>miRTools</a:t>
            </a:r>
            <a:r>
              <a:rPr lang="en-US" sz="1200" dirty="0">
                <a:latin typeface="Arial" charset="0"/>
                <a:ea typeface="Arial" charset="0"/>
                <a:cs typeface="Arial" charset="0"/>
              </a:rPr>
              <a:t> to show that the relative ratio of miRNA composition from small-RNA-seq is maintained across different samples. Shading corresponds to miRNA gene count intervals that show detection of miRNAs across different expression levels based on specified ranges of sequencing read counts. (C) Ratio of expression of 5p to 3p strand for 845 miRNAs across all samples. </a:t>
            </a:r>
            <a:endParaRPr lang="en-US" sz="1200"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25301261"/>
              </p:ext>
            </p:extLst>
          </p:nvPr>
        </p:nvGraphicFramePr>
        <p:xfrm>
          <a:off x="1229932" y="426839"/>
          <a:ext cx="3833103" cy="3662987"/>
        </p:xfrm>
        <a:graphic>
          <a:graphicData uri="http://schemas.openxmlformats.org/presentationml/2006/ole">
            <mc:AlternateContent xmlns:mc="http://schemas.openxmlformats.org/markup-compatibility/2006">
              <mc:Choice xmlns:v="urn:schemas-microsoft-com:vml" Requires="v">
                <p:oleObj name="Prism 9" r:id="rId2" imgW="7189749" imgH="6869938" progId="Prism9.Document">
                  <p:embed/>
                </p:oleObj>
              </mc:Choice>
              <mc:Fallback>
                <p:oleObj name="Prism 9" r:id="rId2" imgW="7189749" imgH="6869938" progId="Prism9.Document">
                  <p:embed/>
                  <p:pic>
                    <p:nvPicPr>
                      <p:cNvPr id="0" name=""/>
                      <p:cNvPicPr/>
                      <p:nvPr/>
                    </p:nvPicPr>
                    <p:blipFill>
                      <a:blip r:embed="rId3"/>
                      <a:stretch>
                        <a:fillRect/>
                      </a:stretch>
                    </p:blipFill>
                    <p:spPr>
                      <a:xfrm>
                        <a:off x="1229932" y="426839"/>
                        <a:ext cx="3833103" cy="3662987"/>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31036E77-1E05-8C7D-55A9-A347FCE410EE}"/>
              </a:ext>
            </a:extLst>
          </p:cNvPr>
          <p:cNvSpPr txBox="1"/>
          <p:nvPr/>
        </p:nvSpPr>
        <p:spPr>
          <a:xfrm>
            <a:off x="810244" y="549194"/>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a:t>
            </a:r>
          </a:p>
        </p:txBody>
      </p:sp>
      <p:sp>
        <p:nvSpPr>
          <p:cNvPr id="4" name="TextBox 3">
            <a:extLst>
              <a:ext uri="{FF2B5EF4-FFF2-40B4-BE49-F238E27FC236}">
                <a16:creationId xmlns:a16="http://schemas.microsoft.com/office/drawing/2014/main" id="{4D904D42-8B27-4F1B-3CCF-3B328EE7A7FF}"/>
              </a:ext>
            </a:extLst>
          </p:cNvPr>
          <p:cNvSpPr txBox="1"/>
          <p:nvPr/>
        </p:nvSpPr>
        <p:spPr>
          <a:xfrm>
            <a:off x="636676" y="3956401"/>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a:t>
            </a:r>
          </a:p>
        </p:txBody>
      </p:sp>
      <p:pic>
        <p:nvPicPr>
          <p:cNvPr id="7" name="Picture 6">
            <a:extLst>
              <a:ext uri="{FF2B5EF4-FFF2-40B4-BE49-F238E27FC236}">
                <a16:creationId xmlns:a16="http://schemas.microsoft.com/office/drawing/2014/main" id="{EC0D6A7C-787B-662C-F669-E641C5AF9E2C}"/>
              </a:ext>
            </a:extLst>
          </p:cNvPr>
          <p:cNvPicPr>
            <a:picLocks noChangeAspect="1"/>
          </p:cNvPicPr>
          <p:nvPr/>
        </p:nvPicPr>
        <p:blipFill>
          <a:blip r:embed="rId4"/>
          <a:stretch>
            <a:fillRect/>
          </a:stretch>
        </p:blipFill>
        <p:spPr>
          <a:xfrm>
            <a:off x="1540215" y="4016558"/>
            <a:ext cx="4691969" cy="1908093"/>
          </a:xfrm>
          <a:prstGeom prst="rect">
            <a:avLst/>
          </a:prstGeom>
        </p:spPr>
      </p:pic>
      <p:sp>
        <p:nvSpPr>
          <p:cNvPr id="11" name="TextBox 10">
            <a:extLst>
              <a:ext uri="{FF2B5EF4-FFF2-40B4-BE49-F238E27FC236}">
                <a16:creationId xmlns:a16="http://schemas.microsoft.com/office/drawing/2014/main" id="{B89C66CD-D347-95B2-6754-433C94E6D108}"/>
              </a:ext>
            </a:extLst>
          </p:cNvPr>
          <p:cNvSpPr txBox="1"/>
          <p:nvPr/>
        </p:nvSpPr>
        <p:spPr>
          <a:xfrm>
            <a:off x="638797" y="5750191"/>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t>
            </a:r>
          </a:p>
        </p:txBody>
      </p:sp>
      <p:pic>
        <p:nvPicPr>
          <p:cNvPr id="9" name="Picture 8">
            <a:extLst>
              <a:ext uri="{FF2B5EF4-FFF2-40B4-BE49-F238E27FC236}">
                <a16:creationId xmlns:a16="http://schemas.microsoft.com/office/drawing/2014/main" id="{3E37B4F5-69BA-70F4-4C40-41AE6E8E0062}"/>
              </a:ext>
            </a:extLst>
          </p:cNvPr>
          <p:cNvPicPr>
            <a:picLocks noChangeAspect="1"/>
          </p:cNvPicPr>
          <p:nvPr/>
        </p:nvPicPr>
        <p:blipFill rotWithShape="1">
          <a:blip r:embed="rId5"/>
          <a:srcRect b="18651"/>
          <a:stretch/>
        </p:blipFill>
        <p:spPr>
          <a:xfrm>
            <a:off x="5063035" y="3537465"/>
            <a:ext cx="1757458" cy="479093"/>
          </a:xfrm>
          <a:prstGeom prst="rect">
            <a:avLst/>
          </a:prstGeom>
        </p:spPr>
      </p:pic>
      <p:pic>
        <p:nvPicPr>
          <p:cNvPr id="12" name="Picture 11">
            <a:extLst>
              <a:ext uri="{FF2B5EF4-FFF2-40B4-BE49-F238E27FC236}">
                <a16:creationId xmlns:a16="http://schemas.microsoft.com/office/drawing/2014/main" id="{68945B0E-D10B-CF05-DFBD-BCAB0C0F1CA4}"/>
              </a:ext>
            </a:extLst>
          </p:cNvPr>
          <p:cNvPicPr>
            <a:picLocks noChangeAspect="1"/>
          </p:cNvPicPr>
          <p:nvPr/>
        </p:nvPicPr>
        <p:blipFill rotWithShape="1">
          <a:blip r:embed="rId6"/>
          <a:srcRect b="25946"/>
          <a:stretch/>
        </p:blipFill>
        <p:spPr>
          <a:xfrm>
            <a:off x="1339082" y="5840303"/>
            <a:ext cx="5201236" cy="2798064"/>
          </a:xfrm>
          <a:prstGeom prst="rect">
            <a:avLst/>
          </a:prstGeom>
        </p:spPr>
      </p:pic>
    </p:spTree>
    <p:extLst>
      <p:ext uri="{BB962C8B-B14F-4D97-AF65-F5344CB8AC3E}">
        <p14:creationId xmlns:p14="http://schemas.microsoft.com/office/powerpoint/2010/main" val="364832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300268-2754-BEC7-6175-3AF1FF34B266}"/>
              </a:ext>
            </a:extLst>
          </p:cNvPr>
          <p:cNvSpPr/>
          <p:nvPr/>
        </p:nvSpPr>
        <p:spPr>
          <a:xfrm>
            <a:off x="237274" y="451404"/>
            <a:ext cx="7450667" cy="4770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62B8BCD-5AC8-3E0D-8B14-E2364E02480D}"/>
              </a:ext>
            </a:extLst>
          </p:cNvPr>
          <p:cNvSpPr/>
          <p:nvPr/>
        </p:nvSpPr>
        <p:spPr>
          <a:xfrm>
            <a:off x="718606" y="3735409"/>
            <a:ext cx="6792271" cy="830997"/>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Supplemental Figure 3. </a:t>
            </a:r>
            <a:r>
              <a:rPr lang="en-US" sz="1200" dirty="0">
                <a:latin typeface="Arial" panose="020B0604020202020204" pitchFamily="34" charset="0"/>
                <a:cs typeface="Arial" panose="020B0604020202020204" pitchFamily="34" charset="0"/>
              </a:rPr>
              <a:t>(A) CT values from RT-qPCR analysis of expression of three microRNAs in WT HCT116 and DROSHA-/- HCT116. Average of three replicates shown. (B) Comparison of differential expression of three microRNAs in DROSHA-/- relative to WT from RT-qPCR and small-RNA-sequencing. </a:t>
            </a:r>
          </a:p>
        </p:txBody>
      </p:sp>
      <p:sp>
        <p:nvSpPr>
          <p:cNvPr id="4" name="TextBox 3">
            <a:extLst>
              <a:ext uri="{FF2B5EF4-FFF2-40B4-BE49-F238E27FC236}">
                <a16:creationId xmlns:a16="http://schemas.microsoft.com/office/drawing/2014/main" id="{84A2236D-B89F-197D-6E9B-062A6074CA48}"/>
              </a:ext>
            </a:extLst>
          </p:cNvPr>
          <p:cNvSpPr txBox="1"/>
          <p:nvPr/>
        </p:nvSpPr>
        <p:spPr>
          <a:xfrm>
            <a:off x="810244" y="549194"/>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a:t>
            </a:r>
          </a:p>
        </p:txBody>
      </p:sp>
      <p:graphicFrame>
        <p:nvGraphicFramePr>
          <p:cNvPr id="5" name="Object 4">
            <a:extLst>
              <a:ext uri="{FF2B5EF4-FFF2-40B4-BE49-F238E27FC236}">
                <a16:creationId xmlns:a16="http://schemas.microsoft.com/office/drawing/2014/main" id="{FF67B3E3-8665-D5E4-87D0-CCBA4CCCAC0C}"/>
              </a:ext>
            </a:extLst>
          </p:cNvPr>
          <p:cNvGraphicFramePr>
            <a:graphicFrameLocks noChangeAspect="1"/>
          </p:cNvGraphicFramePr>
          <p:nvPr>
            <p:extLst>
              <p:ext uri="{D42A27DB-BD31-4B8C-83A1-F6EECF244321}">
                <p14:modId xmlns:p14="http://schemas.microsoft.com/office/powerpoint/2010/main" val="715510601"/>
              </p:ext>
            </p:extLst>
          </p:nvPr>
        </p:nvGraphicFramePr>
        <p:xfrm>
          <a:off x="3767138" y="549275"/>
          <a:ext cx="3568700" cy="2701925"/>
        </p:xfrm>
        <a:graphic>
          <a:graphicData uri="http://schemas.openxmlformats.org/presentationml/2006/ole">
            <mc:AlternateContent xmlns:mc="http://schemas.openxmlformats.org/markup-compatibility/2006">
              <mc:Choice xmlns:v="urn:schemas-microsoft-com:vml" Requires="v">
                <p:oleObj name="Prism 9" r:id="rId2" imgW="3832924" imgH="2899960" progId="Prism9.Document">
                  <p:embed/>
                </p:oleObj>
              </mc:Choice>
              <mc:Fallback>
                <p:oleObj name="Prism 9" r:id="rId2" imgW="3832924" imgH="2899960" progId="Prism9.Document">
                  <p:embed/>
                  <p:pic>
                    <p:nvPicPr>
                      <p:cNvPr id="2" name="Object 1">
                        <a:extLst>
                          <a:ext uri="{FF2B5EF4-FFF2-40B4-BE49-F238E27FC236}">
                            <a16:creationId xmlns:a16="http://schemas.microsoft.com/office/drawing/2014/main" id="{DF6BDE1E-E0DA-FD0E-9A1D-A63527659FEC}"/>
                          </a:ext>
                        </a:extLst>
                      </p:cNvPr>
                      <p:cNvPicPr/>
                      <p:nvPr/>
                    </p:nvPicPr>
                    <p:blipFill>
                      <a:blip r:embed="rId3"/>
                      <a:stretch>
                        <a:fillRect/>
                      </a:stretch>
                    </p:blipFill>
                    <p:spPr>
                      <a:xfrm>
                        <a:off x="3767138" y="549275"/>
                        <a:ext cx="3568700" cy="27019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A7E611C-1615-5FF8-4AE9-C47221E856AA}"/>
              </a:ext>
            </a:extLst>
          </p:cNvPr>
          <p:cNvGraphicFramePr>
            <a:graphicFrameLocks noChangeAspect="1"/>
          </p:cNvGraphicFramePr>
          <p:nvPr>
            <p:extLst>
              <p:ext uri="{D42A27DB-BD31-4B8C-83A1-F6EECF244321}">
                <p14:modId xmlns:p14="http://schemas.microsoft.com/office/powerpoint/2010/main" val="3156736381"/>
              </p:ext>
            </p:extLst>
          </p:nvPr>
        </p:nvGraphicFramePr>
        <p:xfrm>
          <a:off x="1023751" y="552897"/>
          <a:ext cx="2785645" cy="2751637"/>
        </p:xfrm>
        <a:graphic>
          <a:graphicData uri="http://schemas.openxmlformats.org/presentationml/2006/ole">
            <mc:AlternateContent xmlns:mc="http://schemas.openxmlformats.org/markup-compatibility/2006">
              <mc:Choice xmlns:v="urn:schemas-microsoft-com:vml" Requires="v">
                <p:oleObj name="Prism 9" r:id="rId4" imgW="2991287" imgH="2954704" progId="Prism9.Document">
                  <p:embed/>
                </p:oleObj>
              </mc:Choice>
              <mc:Fallback>
                <p:oleObj name="Prism 9" r:id="rId4" imgW="2991287" imgH="2954704" progId="Prism9.Document">
                  <p:embed/>
                  <p:pic>
                    <p:nvPicPr>
                      <p:cNvPr id="3" name="Object 2">
                        <a:extLst>
                          <a:ext uri="{FF2B5EF4-FFF2-40B4-BE49-F238E27FC236}">
                            <a16:creationId xmlns:a16="http://schemas.microsoft.com/office/drawing/2014/main" id="{7724DE26-D0A9-340B-DA2B-1F3924D3FCE7}"/>
                          </a:ext>
                        </a:extLst>
                      </p:cNvPr>
                      <p:cNvPicPr/>
                      <p:nvPr/>
                    </p:nvPicPr>
                    <p:blipFill>
                      <a:blip r:embed="rId5"/>
                      <a:stretch>
                        <a:fillRect/>
                      </a:stretch>
                    </p:blipFill>
                    <p:spPr>
                      <a:xfrm>
                        <a:off x="1023751" y="552897"/>
                        <a:ext cx="2785645" cy="275163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90AF27F-5A0F-3945-9A69-FCA7ABA4F91C}"/>
              </a:ext>
            </a:extLst>
          </p:cNvPr>
          <p:cNvSpPr txBox="1"/>
          <p:nvPr/>
        </p:nvSpPr>
        <p:spPr>
          <a:xfrm>
            <a:off x="3853842" y="549194"/>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342911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9072158-12AC-4419-9DBB-784D034138CA}"/>
              </a:ext>
            </a:extLst>
          </p:cNvPr>
          <p:cNvSpPr txBox="1"/>
          <p:nvPr/>
        </p:nvSpPr>
        <p:spPr>
          <a:xfrm>
            <a:off x="568014" y="775210"/>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a:t>
            </a:r>
          </a:p>
        </p:txBody>
      </p:sp>
      <p:graphicFrame>
        <p:nvGraphicFramePr>
          <p:cNvPr id="7" name="Object 6"/>
          <p:cNvGraphicFramePr>
            <a:graphicFrameLocks noChangeAspect="1"/>
          </p:cNvGraphicFramePr>
          <p:nvPr>
            <p:extLst>
              <p:ext uri="{D42A27DB-BD31-4B8C-83A1-F6EECF244321}">
                <p14:modId xmlns:p14="http://schemas.microsoft.com/office/powerpoint/2010/main" val="1432631836"/>
              </p:ext>
            </p:extLst>
          </p:nvPr>
        </p:nvGraphicFramePr>
        <p:xfrm>
          <a:off x="3922901" y="996950"/>
          <a:ext cx="3359150" cy="2193925"/>
        </p:xfrm>
        <a:graphic>
          <a:graphicData uri="http://schemas.openxmlformats.org/presentationml/2006/ole">
            <mc:AlternateContent xmlns:mc="http://schemas.openxmlformats.org/markup-compatibility/2006">
              <mc:Choice xmlns:v="urn:schemas-microsoft-com:vml" Requires="v">
                <p:oleObj name="Prism 9" r:id="rId3" imgW="4834462" imgH="3156030" progId="Prism9.Document">
                  <p:embed/>
                </p:oleObj>
              </mc:Choice>
              <mc:Fallback>
                <p:oleObj name="Prism 9" r:id="rId3" imgW="4834462" imgH="3156030" progId="Prism9.Document">
                  <p:embed/>
                  <p:pic>
                    <p:nvPicPr>
                      <p:cNvPr id="7" name="Object 6"/>
                      <p:cNvPicPr/>
                      <p:nvPr/>
                    </p:nvPicPr>
                    <p:blipFill>
                      <a:blip r:embed="rId4"/>
                      <a:stretch>
                        <a:fillRect/>
                      </a:stretch>
                    </p:blipFill>
                    <p:spPr>
                      <a:xfrm>
                        <a:off x="3922901" y="996950"/>
                        <a:ext cx="3359150" cy="2193925"/>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F9072158-12AC-4419-9DBB-784D034138CA}"/>
              </a:ext>
            </a:extLst>
          </p:cNvPr>
          <p:cNvSpPr txBox="1"/>
          <p:nvPr/>
        </p:nvSpPr>
        <p:spPr>
          <a:xfrm>
            <a:off x="3831861" y="806458"/>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a:t>
            </a:r>
          </a:p>
        </p:txBody>
      </p:sp>
      <p:graphicFrame>
        <p:nvGraphicFramePr>
          <p:cNvPr id="14" name="Object 13"/>
          <p:cNvGraphicFramePr>
            <a:graphicFrameLocks noChangeAspect="1"/>
          </p:cNvGraphicFramePr>
          <p:nvPr>
            <p:extLst>
              <p:ext uri="{D42A27DB-BD31-4B8C-83A1-F6EECF244321}">
                <p14:modId xmlns:p14="http://schemas.microsoft.com/office/powerpoint/2010/main" val="3499062307"/>
              </p:ext>
            </p:extLst>
          </p:nvPr>
        </p:nvGraphicFramePr>
        <p:xfrm>
          <a:off x="679450" y="1250950"/>
          <a:ext cx="3324225" cy="2132013"/>
        </p:xfrm>
        <a:graphic>
          <a:graphicData uri="http://schemas.openxmlformats.org/presentationml/2006/ole">
            <mc:AlternateContent xmlns:mc="http://schemas.openxmlformats.org/markup-compatibility/2006">
              <mc:Choice xmlns:v="urn:schemas-microsoft-com:vml" Requires="v">
                <p:oleObj name="Prism 9" r:id="rId5" imgW="4976355" imgH="3192766" progId="Prism9.Document">
                  <p:embed/>
                </p:oleObj>
              </mc:Choice>
              <mc:Fallback>
                <p:oleObj name="Prism 9" r:id="rId5" imgW="4976355" imgH="3192766" progId="Prism9.Document">
                  <p:embed/>
                  <p:pic>
                    <p:nvPicPr>
                      <p:cNvPr id="14" name="Object 13"/>
                      <p:cNvPicPr/>
                      <p:nvPr/>
                    </p:nvPicPr>
                    <p:blipFill>
                      <a:blip r:embed="rId6"/>
                      <a:stretch>
                        <a:fillRect/>
                      </a:stretch>
                    </p:blipFill>
                    <p:spPr>
                      <a:xfrm>
                        <a:off x="679450" y="1250950"/>
                        <a:ext cx="3324225" cy="2132013"/>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B34B5AB5-460E-DA30-5F3D-77C6841FF4DA}"/>
              </a:ext>
            </a:extLst>
          </p:cNvPr>
          <p:cNvSpPr txBox="1"/>
          <p:nvPr/>
        </p:nvSpPr>
        <p:spPr>
          <a:xfrm>
            <a:off x="568014" y="3237995"/>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t>
            </a:r>
          </a:p>
        </p:txBody>
      </p:sp>
      <p:graphicFrame>
        <p:nvGraphicFramePr>
          <p:cNvPr id="9" name="Object 8">
            <a:extLst>
              <a:ext uri="{FF2B5EF4-FFF2-40B4-BE49-F238E27FC236}">
                <a16:creationId xmlns:a16="http://schemas.microsoft.com/office/drawing/2014/main" id="{DED9FF1B-8B55-DE31-306E-0BA2D7DF00FC}"/>
              </a:ext>
            </a:extLst>
          </p:cNvPr>
          <p:cNvGraphicFramePr>
            <a:graphicFrameLocks noChangeAspect="1"/>
          </p:cNvGraphicFramePr>
          <p:nvPr>
            <p:extLst>
              <p:ext uri="{D42A27DB-BD31-4B8C-83A1-F6EECF244321}">
                <p14:modId xmlns:p14="http://schemas.microsoft.com/office/powerpoint/2010/main" val="3385329771"/>
              </p:ext>
            </p:extLst>
          </p:nvPr>
        </p:nvGraphicFramePr>
        <p:xfrm>
          <a:off x="4534430" y="3354647"/>
          <a:ext cx="2408816" cy="2188515"/>
        </p:xfrm>
        <a:graphic>
          <a:graphicData uri="http://schemas.openxmlformats.org/presentationml/2006/ole">
            <mc:AlternateContent xmlns:mc="http://schemas.openxmlformats.org/markup-compatibility/2006">
              <mc:Choice xmlns:v="urn:schemas-microsoft-com:vml" Requires="v">
                <p:oleObj name="Prism 9" r:id="rId7" imgW="3957892" imgH="3595058" progId="Prism9.Document">
                  <p:embed/>
                </p:oleObj>
              </mc:Choice>
              <mc:Fallback>
                <p:oleObj name="Prism 9" r:id="rId7" imgW="3957892" imgH="3595058" progId="Prism9.Document">
                  <p:embed/>
                  <p:pic>
                    <p:nvPicPr>
                      <p:cNvPr id="21" name="Object 20">
                        <a:extLst>
                          <a:ext uri="{FF2B5EF4-FFF2-40B4-BE49-F238E27FC236}">
                            <a16:creationId xmlns:a16="http://schemas.microsoft.com/office/drawing/2014/main" id="{BD5109E0-2FD5-64C5-00B8-CA5B8D8482D9}"/>
                          </a:ext>
                        </a:extLst>
                      </p:cNvPr>
                      <p:cNvPicPr/>
                      <p:nvPr/>
                    </p:nvPicPr>
                    <p:blipFill>
                      <a:blip r:embed="rId8"/>
                      <a:stretch>
                        <a:fillRect/>
                      </a:stretch>
                    </p:blipFill>
                    <p:spPr>
                      <a:xfrm>
                        <a:off x="4534430" y="3354647"/>
                        <a:ext cx="2408816" cy="218851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BD6BC94-6EC4-340C-691D-CDF6216602C9}"/>
              </a:ext>
            </a:extLst>
          </p:cNvPr>
          <p:cNvGraphicFramePr>
            <a:graphicFrameLocks noChangeAspect="1"/>
          </p:cNvGraphicFramePr>
          <p:nvPr>
            <p:extLst>
              <p:ext uri="{D42A27DB-BD31-4B8C-83A1-F6EECF244321}">
                <p14:modId xmlns:p14="http://schemas.microsoft.com/office/powerpoint/2010/main" val="851909661"/>
              </p:ext>
            </p:extLst>
          </p:nvPr>
        </p:nvGraphicFramePr>
        <p:xfrm>
          <a:off x="957881" y="5671437"/>
          <a:ext cx="3368976" cy="2360674"/>
        </p:xfrm>
        <a:graphic>
          <a:graphicData uri="http://schemas.openxmlformats.org/presentationml/2006/ole">
            <mc:AlternateContent xmlns:mc="http://schemas.openxmlformats.org/markup-compatibility/2006">
              <mc:Choice xmlns:v="urn:schemas-microsoft-com:vml" Requires="v">
                <p:oleObj name="Prism 9" r:id="rId9" imgW="5145619" imgH="3604422" progId="Prism9.Document">
                  <p:embed/>
                </p:oleObj>
              </mc:Choice>
              <mc:Fallback>
                <p:oleObj name="Prism 9" r:id="rId9" imgW="5145619" imgH="3604422" progId="Prism9.Document">
                  <p:embed/>
                  <p:pic>
                    <p:nvPicPr>
                      <p:cNvPr id="22" name="Object 21">
                        <a:extLst>
                          <a:ext uri="{FF2B5EF4-FFF2-40B4-BE49-F238E27FC236}">
                            <a16:creationId xmlns:a16="http://schemas.microsoft.com/office/drawing/2014/main" id="{C93801B1-95EF-A076-8A40-E6BC6AABFCA1}"/>
                          </a:ext>
                        </a:extLst>
                      </p:cNvPr>
                      <p:cNvPicPr/>
                      <p:nvPr/>
                    </p:nvPicPr>
                    <p:blipFill>
                      <a:blip r:embed="rId10"/>
                      <a:stretch>
                        <a:fillRect/>
                      </a:stretch>
                    </p:blipFill>
                    <p:spPr>
                      <a:xfrm>
                        <a:off x="957881" y="5671437"/>
                        <a:ext cx="3368976" cy="2360674"/>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F877863E-EB30-6250-AFC6-AFD3053E3424}"/>
              </a:ext>
            </a:extLst>
          </p:cNvPr>
          <p:cNvSpPr txBox="1"/>
          <p:nvPr/>
        </p:nvSpPr>
        <p:spPr>
          <a:xfrm>
            <a:off x="4002727" y="3226372"/>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a:t>
            </a:r>
          </a:p>
        </p:txBody>
      </p:sp>
      <p:sp>
        <p:nvSpPr>
          <p:cNvPr id="20" name="TextBox 19">
            <a:extLst>
              <a:ext uri="{FF2B5EF4-FFF2-40B4-BE49-F238E27FC236}">
                <a16:creationId xmlns:a16="http://schemas.microsoft.com/office/drawing/2014/main" id="{7AA243A1-B84F-A294-700C-2C416B8AA8CA}"/>
              </a:ext>
            </a:extLst>
          </p:cNvPr>
          <p:cNvSpPr txBox="1"/>
          <p:nvPr/>
        </p:nvSpPr>
        <p:spPr>
          <a:xfrm>
            <a:off x="627438" y="5671437"/>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a:t>
            </a:r>
          </a:p>
        </p:txBody>
      </p:sp>
      <p:graphicFrame>
        <p:nvGraphicFramePr>
          <p:cNvPr id="21" name="Object 20">
            <a:extLst>
              <a:ext uri="{FF2B5EF4-FFF2-40B4-BE49-F238E27FC236}">
                <a16:creationId xmlns:a16="http://schemas.microsoft.com/office/drawing/2014/main" id="{D3458D04-84EA-DDA3-DD31-0739B2646AC6}"/>
              </a:ext>
            </a:extLst>
          </p:cNvPr>
          <p:cNvGraphicFramePr>
            <a:graphicFrameLocks noChangeAspect="1"/>
          </p:cNvGraphicFramePr>
          <p:nvPr>
            <p:extLst>
              <p:ext uri="{D42A27DB-BD31-4B8C-83A1-F6EECF244321}">
                <p14:modId xmlns:p14="http://schemas.microsoft.com/office/powerpoint/2010/main" val="2191885066"/>
              </p:ext>
            </p:extLst>
          </p:nvPr>
        </p:nvGraphicFramePr>
        <p:xfrm>
          <a:off x="1195374" y="3409292"/>
          <a:ext cx="2790520" cy="2133870"/>
        </p:xfrm>
        <a:graphic>
          <a:graphicData uri="http://schemas.openxmlformats.org/presentationml/2006/ole">
            <mc:AlternateContent xmlns:mc="http://schemas.openxmlformats.org/markup-compatibility/2006">
              <mc:Choice xmlns:v="urn:schemas-microsoft-com:vml" Requires="v">
                <p:oleObj name="Prism 9" r:id="rId11" imgW="4701932" imgH="3595058" progId="Prism9.Document">
                  <p:embed/>
                </p:oleObj>
              </mc:Choice>
              <mc:Fallback>
                <p:oleObj name="Prism 9" r:id="rId11" imgW="4701932" imgH="3595058" progId="Prism9.Document">
                  <p:embed/>
                  <p:pic>
                    <p:nvPicPr>
                      <p:cNvPr id="25" name="Object 24">
                        <a:extLst>
                          <a:ext uri="{FF2B5EF4-FFF2-40B4-BE49-F238E27FC236}">
                            <a16:creationId xmlns:a16="http://schemas.microsoft.com/office/drawing/2014/main" id="{7C5F1698-E44D-BB46-F50B-F0B1636EC8CE}"/>
                          </a:ext>
                        </a:extLst>
                      </p:cNvPr>
                      <p:cNvPicPr/>
                      <p:nvPr/>
                    </p:nvPicPr>
                    <p:blipFill>
                      <a:blip r:embed="rId12"/>
                      <a:stretch>
                        <a:fillRect/>
                      </a:stretch>
                    </p:blipFill>
                    <p:spPr>
                      <a:xfrm>
                        <a:off x="1195374" y="3409292"/>
                        <a:ext cx="2790520" cy="2133870"/>
                      </a:xfrm>
                      <a:prstGeom prst="rect">
                        <a:avLst/>
                      </a:prstGeom>
                    </p:spPr>
                  </p:pic>
                </p:oleObj>
              </mc:Fallback>
            </mc:AlternateContent>
          </a:graphicData>
        </a:graphic>
      </p:graphicFrame>
    </p:spTree>
    <p:extLst>
      <p:ext uri="{BB962C8B-B14F-4D97-AF65-F5344CB8AC3E}">
        <p14:creationId xmlns:p14="http://schemas.microsoft.com/office/powerpoint/2010/main" val="304331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99F645-28E7-8F14-C7D2-7FEA82B27561}"/>
              </a:ext>
            </a:extLst>
          </p:cNvPr>
          <p:cNvSpPr/>
          <p:nvPr/>
        </p:nvSpPr>
        <p:spPr>
          <a:xfrm>
            <a:off x="417326" y="7099275"/>
            <a:ext cx="6792271" cy="3231654"/>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Supplemental Figure 4. Drosha-dependent miRNAs in different RNAi KO Cell Lines. </a:t>
            </a:r>
            <a:r>
              <a:rPr lang="en-US" sz="1200" dirty="0">
                <a:latin typeface="Arial" panose="020B0604020202020204" pitchFamily="34" charset="0"/>
                <a:cs typeface="Arial" panose="020B0604020202020204" pitchFamily="34" charset="0"/>
              </a:rPr>
              <a:t>(A) Plot of all detected miRNA reads in transcripts per million in Drosha-/- and WT cells. The color of each dot represents the log2 fold-change of each miRNAs in Drosha-/- relative to WT. (B) Plot of reads for all miRNAs (</a:t>
            </a:r>
            <a:r>
              <a:rPr lang="en-US" sz="1200" dirty="0" err="1">
                <a:latin typeface="Arial" panose="020B0604020202020204" pitchFamily="34" charset="0"/>
                <a:cs typeface="Arial" panose="020B0604020202020204" pitchFamily="34" charset="0"/>
              </a:rPr>
              <a:t>miRBase</a:t>
            </a:r>
            <a:r>
              <a:rPr lang="en-US" sz="1200" dirty="0">
                <a:latin typeface="Arial" panose="020B0604020202020204" pitchFamily="34" charset="0"/>
                <a:cs typeface="Arial" panose="020B0604020202020204" pitchFamily="34" charset="0"/>
              </a:rPr>
              <a:t>) that were upregulated in Drosha-/- relative to WT. (C) Volcano plot showing differential expression in Drosha-/- relative to WT of all miRNAs listed on </a:t>
            </a:r>
            <a:r>
              <a:rPr lang="en-US" sz="1200" dirty="0" err="1">
                <a:latin typeface="Arial" panose="020B0604020202020204" pitchFamily="34" charset="0"/>
                <a:cs typeface="Arial" panose="020B0604020202020204" pitchFamily="34" charset="0"/>
              </a:rPr>
              <a:t>MirGeneDB</a:t>
            </a:r>
            <a:r>
              <a:rPr lang="en-US" sz="1200" dirty="0">
                <a:latin typeface="Arial" panose="020B0604020202020204" pitchFamily="34" charset="0"/>
                <a:cs typeface="Arial" panose="020B0604020202020204" pitchFamily="34" charset="0"/>
              </a:rPr>
              <a:t> and annotated as Drosha-dependent, Drosha-independent, or not yet determined by Kim et al., 2021. (D) Volcano plot showing differential expression in Drosha-/- relative to WT of miRNAs that were listed on </a:t>
            </a:r>
            <a:r>
              <a:rPr lang="en-US" sz="1200" dirty="0" err="1">
                <a:latin typeface="Arial" panose="020B0604020202020204" pitchFamily="34" charset="0"/>
                <a:cs typeface="Arial" panose="020B0604020202020204" pitchFamily="34" charset="0"/>
              </a:rPr>
              <a:t>MirGeneDB</a:t>
            </a:r>
            <a:r>
              <a:rPr lang="en-US" sz="1200" dirty="0">
                <a:latin typeface="Arial" panose="020B0604020202020204" pitchFamily="34" charset="0"/>
                <a:cs typeface="Arial" panose="020B0604020202020204" pitchFamily="34" charset="0"/>
              </a:rPr>
              <a:t> and annotated as not yet determined as Drosha-dependent by Kim et al., 2021. (E) miRNA expression based on reads (TPM) in Drosha-/- and WT HCT116 for all miRNAs shown in Supp. Fig. 2J. (F) Table showing information about the 5 miRNAs highly associated with AGO2 (Top 100 AGO2-eCLIP, Chu et al., 2020) that were reported Drosha-independent or not yet determined (Kim et al., 2021). (G) Bar graph showing reads (TPM) detected for the 5 miRNAs from Table S2E in WT HCT116 and Drosha-/- cells. (H) Plot of relative abundance and differential expression of miRNAs that were reported as not yet determined for Drosha-dependency (1,313 total, Kim et al., 2021). (I) (F) Venn diagram showing overlap between miRNAs highly associated with AGO2 (Top 100 AGO2-eCLIP, Chu et al., 2020) and miRNAs that were annotated on </a:t>
            </a:r>
            <a:r>
              <a:rPr lang="en-US" sz="1200" dirty="0" err="1">
                <a:latin typeface="Arial" panose="020B0604020202020204" pitchFamily="34" charset="0"/>
                <a:cs typeface="Arial" panose="020B0604020202020204" pitchFamily="34" charset="0"/>
              </a:rPr>
              <a:t>MirGeneDB</a:t>
            </a:r>
            <a:r>
              <a:rPr lang="en-US" sz="1200" dirty="0">
                <a:latin typeface="Arial" panose="020B0604020202020204" pitchFamily="34" charset="0"/>
                <a:cs typeface="Arial" panose="020B0604020202020204" pitchFamily="34" charset="0"/>
              </a:rPr>
              <a:t> (Fromm et al., 2022).</a:t>
            </a:r>
          </a:p>
        </p:txBody>
      </p:sp>
      <p:sp>
        <p:nvSpPr>
          <p:cNvPr id="5" name="TextBox 4">
            <a:extLst>
              <a:ext uri="{FF2B5EF4-FFF2-40B4-BE49-F238E27FC236}">
                <a16:creationId xmlns:a16="http://schemas.microsoft.com/office/drawing/2014/main" id="{8187B577-ED3F-1B6D-8034-66830819DE22}"/>
              </a:ext>
            </a:extLst>
          </p:cNvPr>
          <p:cNvSpPr txBox="1"/>
          <p:nvPr/>
        </p:nvSpPr>
        <p:spPr>
          <a:xfrm>
            <a:off x="574369" y="390345"/>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a:t>
            </a:r>
          </a:p>
        </p:txBody>
      </p:sp>
      <p:graphicFrame>
        <p:nvGraphicFramePr>
          <p:cNvPr id="7" name="Table 6">
            <a:extLst>
              <a:ext uri="{FF2B5EF4-FFF2-40B4-BE49-F238E27FC236}">
                <a16:creationId xmlns:a16="http://schemas.microsoft.com/office/drawing/2014/main" id="{DA48E961-0E17-54CA-252B-A470F1CE216F}"/>
              </a:ext>
            </a:extLst>
          </p:cNvPr>
          <p:cNvGraphicFramePr>
            <a:graphicFrameLocks noGrp="1"/>
          </p:cNvGraphicFramePr>
          <p:nvPr>
            <p:extLst>
              <p:ext uri="{D42A27DB-BD31-4B8C-83A1-F6EECF244321}">
                <p14:modId xmlns:p14="http://schemas.microsoft.com/office/powerpoint/2010/main" val="498155250"/>
              </p:ext>
            </p:extLst>
          </p:nvPr>
        </p:nvGraphicFramePr>
        <p:xfrm>
          <a:off x="809068" y="458734"/>
          <a:ext cx="6008789" cy="2170032"/>
        </p:xfrm>
        <a:graphic>
          <a:graphicData uri="http://schemas.openxmlformats.org/drawingml/2006/table">
            <a:tbl>
              <a:tblPr/>
              <a:tblGrid>
                <a:gridCol w="475747">
                  <a:extLst>
                    <a:ext uri="{9D8B030D-6E8A-4147-A177-3AD203B41FA5}">
                      <a16:colId xmlns:a16="http://schemas.microsoft.com/office/drawing/2014/main" val="812613789"/>
                    </a:ext>
                  </a:extLst>
                </a:gridCol>
                <a:gridCol w="792913">
                  <a:extLst>
                    <a:ext uri="{9D8B030D-6E8A-4147-A177-3AD203B41FA5}">
                      <a16:colId xmlns:a16="http://schemas.microsoft.com/office/drawing/2014/main" val="1526708906"/>
                    </a:ext>
                  </a:extLst>
                </a:gridCol>
                <a:gridCol w="555039">
                  <a:extLst>
                    <a:ext uri="{9D8B030D-6E8A-4147-A177-3AD203B41FA5}">
                      <a16:colId xmlns:a16="http://schemas.microsoft.com/office/drawing/2014/main" val="2224285884"/>
                    </a:ext>
                  </a:extLst>
                </a:gridCol>
                <a:gridCol w="1001052">
                  <a:extLst>
                    <a:ext uri="{9D8B030D-6E8A-4147-A177-3AD203B41FA5}">
                      <a16:colId xmlns:a16="http://schemas.microsoft.com/office/drawing/2014/main" val="1303717630"/>
                    </a:ext>
                  </a:extLst>
                </a:gridCol>
                <a:gridCol w="693798">
                  <a:extLst>
                    <a:ext uri="{9D8B030D-6E8A-4147-A177-3AD203B41FA5}">
                      <a16:colId xmlns:a16="http://schemas.microsoft.com/office/drawing/2014/main" val="1973355207"/>
                    </a:ext>
                  </a:extLst>
                </a:gridCol>
                <a:gridCol w="349377">
                  <a:extLst>
                    <a:ext uri="{9D8B030D-6E8A-4147-A177-3AD203B41FA5}">
                      <a16:colId xmlns:a16="http://schemas.microsoft.com/office/drawing/2014/main" val="2836284694"/>
                    </a:ext>
                  </a:extLst>
                </a:gridCol>
                <a:gridCol w="349377">
                  <a:extLst>
                    <a:ext uri="{9D8B030D-6E8A-4147-A177-3AD203B41FA5}">
                      <a16:colId xmlns:a16="http://schemas.microsoft.com/office/drawing/2014/main" val="3561116097"/>
                    </a:ext>
                  </a:extLst>
                </a:gridCol>
                <a:gridCol w="371678">
                  <a:extLst>
                    <a:ext uri="{9D8B030D-6E8A-4147-A177-3AD203B41FA5}">
                      <a16:colId xmlns:a16="http://schemas.microsoft.com/office/drawing/2014/main" val="1838250696"/>
                    </a:ext>
                  </a:extLst>
                </a:gridCol>
                <a:gridCol w="490615">
                  <a:extLst>
                    <a:ext uri="{9D8B030D-6E8A-4147-A177-3AD203B41FA5}">
                      <a16:colId xmlns:a16="http://schemas.microsoft.com/office/drawing/2014/main" val="621654695"/>
                    </a:ext>
                  </a:extLst>
                </a:gridCol>
                <a:gridCol w="453446">
                  <a:extLst>
                    <a:ext uri="{9D8B030D-6E8A-4147-A177-3AD203B41FA5}">
                      <a16:colId xmlns:a16="http://schemas.microsoft.com/office/drawing/2014/main" val="1012039127"/>
                    </a:ext>
                  </a:extLst>
                </a:gridCol>
                <a:gridCol w="475747">
                  <a:extLst>
                    <a:ext uri="{9D8B030D-6E8A-4147-A177-3AD203B41FA5}">
                      <a16:colId xmlns:a16="http://schemas.microsoft.com/office/drawing/2014/main" val="3158442438"/>
                    </a:ext>
                  </a:extLst>
                </a:gridCol>
              </a:tblGrid>
              <a:tr h="447565">
                <a:tc>
                  <a:txBody>
                    <a:bodyPr/>
                    <a:lstStyle/>
                    <a:p>
                      <a:pPr algn="ctr" fontAlgn="ctr"/>
                      <a:endParaRPr lang="en-US" sz="900" b="0" i="0" u="none" strike="noStrike" dirty="0">
                        <a:solidFill>
                          <a:srgbClr val="000000"/>
                        </a:solidFill>
                        <a:effectLst/>
                        <a:latin typeface="Calibri" panose="020F0502020204030204" pitchFamily="34" charset="0"/>
                      </a:endParaRPr>
                    </a:p>
                  </a:txBody>
                  <a:tcPr marL="8281" marR="8281" marT="828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log2FC(Drosha-/-/WT)</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Adjusted p-value</a:t>
                      </a:r>
                    </a:p>
                    <a:p>
                      <a:pPr algn="ctr" fontAlgn="ctr"/>
                      <a:r>
                        <a:rPr lang="en-US" sz="900" b="0" i="0" u="none" strike="noStrike" dirty="0">
                          <a:solidFill>
                            <a:srgbClr val="000000"/>
                          </a:solidFill>
                          <a:effectLst/>
                          <a:latin typeface="Calibri" panose="020F0502020204030204" pitchFamily="34" charset="0"/>
                        </a:rPr>
                        <a:t>(</a:t>
                      </a:r>
                      <a:r>
                        <a:rPr lang="en-US" sz="900" b="0" i="0" u="none" strike="noStrike" dirty="0" err="1">
                          <a:solidFill>
                            <a:srgbClr val="000000"/>
                          </a:solidFill>
                          <a:effectLst/>
                          <a:latin typeface="Calibri" panose="020F0502020204030204" pitchFamily="34" charset="0"/>
                        </a:rPr>
                        <a:t>padj</a:t>
                      </a:r>
                      <a:r>
                        <a:rPr lang="en-US" sz="900" b="0" i="0" u="none" strike="noStrike" dirty="0">
                          <a:solidFill>
                            <a:srgbClr val="000000"/>
                          </a:solidFill>
                          <a:effectLst/>
                          <a:latin typeface="Calibri" panose="020F0502020204030204" pitchFamily="34" charset="0"/>
                        </a:rPr>
                        <a:t>)</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Drosha-dependent? (Kim 2021</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Annotated on </a:t>
                      </a:r>
                      <a:r>
                        <a:rPr lang="en-US" sz="900" b="0" i="0" u="none" strike="noStrike" dirty="0" err="1">
                          <a:solidFill>
                            <a:srgbClr val="000000"/>
                          </a:solidFill>
                          <a:effectLst/>
                          <a:latin typeface="Calibri" panose="020F0502020204030204" pitchFamily="34" charset="0"/>
                        </a:rPr>
                        <a:t>MirGeneDB</a:t>
                      </a:r>
                      <a:endParaRPr lang="en-US" sz="900" b="0" i="0" u="none" strike="noStrike" dirty="0">
                        <a:solidFill>
                          <a:srgbClr val="000000"/>
                        </a:solidFill>
                        <a:effectLst/>
                        <a:latin typeface="Calibri" panose="020F0502020204030204" pitchFamily="34" charset="0"/>
                      </a:endParaRP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algn="ctr" fontAlgn="b"/>
                      <a:r>
                        <a:rPr lang="en-US" sz="900" b="0" i="0" u="none" strike="noStrike" dirty="0">
                          <a:solidFill>
                            <a:srgbClr val="000000"/>
                          </a:solidFill>
                          <a:effectLst/>
                          <a:latin typeface="Calibri" panose="020F0502020204030204" pitchFamily="34" charset="0"/>
                        </a:rPr>
                        <a:t>WT HCT116                  (Reads, TPM)</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900" b="0" i="0" u="none" strike="noStrike" dirty="0">
                          <a:solidFill>
                            <a:srgbClr val="000000"/>
                          </a:solidFill>
                          <a:effectLst/>
                          <a:latin typeface="Calibri" panose="020F0502020204030204" pitchFamily="34" charset="0"/>
                        </a:rPr>
                        <a:t>Drosha-/- HCT116             (Reads, TPM)</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1537720"/>
                  </a:ext>
                </a:extLst>
              </a:tr>
              <a:tr h="301031">
                <a:tc>
                  <a:txBody>
                    <a:bodyPr/>
                    <a:lstStyle/>
                    <a:p>
                      <a:pPr algn="ctr" fontAlgn="ctr"/>
                      <a:r>
                        <a:rPr lang="en-US" sz="900" b="0" i="0" u="none" strike="noStrike" dirty="0">
                          <a:solidFill>
                            <a:srgbClr val="000000"/>
                          </a:solidFill>
                          <a:effectLst/>
                          <a:latin typeface="Calibri" panose="020F0502020204030204" pitchFamily="34" charset="0"/>
                        </a:rPr>
                        <a:t>miR-3529</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a:solidFill>
                            <a:srgbClr val="000000"/>
                          </a:solidFill>
                          <a:effectLst/>
                          <a:latin typeface="Calibri" panose="020F0502020204030204" pitchFamily="34" charset="0"/>
                        </a:rPr>
                        <a:t>-12.02</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5.01E-23</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Not yet determined</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480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498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540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0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0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0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724193"/>
                  </a:ext>
                </a:extLst>
              </a:tr>
              <a:tr h="415769">
                <a:tc>
                  <a:txBody>
                    <a:bodyPr/>
                    <a:lstStyle/>
                    <a:p>
                      <a:pPr algn="ctr" fontAlgn="ctr"/>
                      <a:r>
                        <a:rPr lang="en-US" sz="900" b="0" i="0" u="none" strike="noStrike" dirty="0">
                          <a:solidFill>
                            <a:srgbClr val="000000"/>
                          </a:solidFill>
                          <a:effectLst/>
                          <a:latin typeface="Calibri" panose="020F0502020204030204" pitchFamily="34" charset="0"/>
                        </a:rPr>
                        <a:t>miR-484</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a:solidFill>
                            <a:srgbClr val="000000"/>
                          </a:solidFill>
                          <a:effectLst/>
                          <a:latin typeface="Calibri" panose="020F0502020204030204" pitchFamily="34" charset="0"/>
                        </a:rPr>
                        <a:t>3.04</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2.46E-153</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DROSHA-independent, Capped miRNA</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  1,967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1,897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2,294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125,313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104,374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122,674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199077"/>
                  </a:ext>
                </a:extLst>
              </a:tr>
              <a:tr h="301031">
                <a:tc>
                  <a:txBody>
                    <a:bodyPr/>
                    <a:lstStyle/>
                    <a:p>
                      <a:pPr algn="ctr" fontAlgn="ctr"/>
                      <a:r>
                        <a:rPr lang="en-US" sz="900" b="0" i="0" u="none" strike="noStrike" dirty="0">
                          <a:solidFill>
                            <a:srgbClr val="000000"/>
                          </a:solidFill>
                          <a:effectLst/>
                          <a:latin typeface="Calibri" panose="020F0502020204030204" pitchFamily="34" charset="0"/>
                        </a:rPr>
                        <a:t>miR-429</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a:solidFill>
                            <a:srgbClr val="000000"/>
                          </a:solidFill>
                          <a:effectLst/>
                          <a:latin typeface="Calibri" panose="020F0502020204030204" pitchFamily="34" charset="0"/>
                        </a:rPr>
                        <a:t>-12.53</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4.59E-33</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Not yet determined</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Yes</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2,647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2,658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2,419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5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0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5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98893"/>
                  </a:ext>
                </a:extLst>
              </a:tr>
              <a:tr h="301031">
                <a:tc>
                  <a:txBody>
                    <a:bodyPr/>
                    <a:lstStyle/>
                    <a:p>
                      <a:pPr algn="ctr" fontAlgn="ctr"/>
                      <a:r>
                        <a:rPr lang="en-US" sz="900" b="0" i="0" u="none" strike="noStrike" dirty="0">
                          <a:solidFill>
                            <a:srgbClr val="000000"/>
                          </a:solidFill>
                          <a:effectLst/>
                          <a:latin typeface="Calibri" panose="020F0502020204030204" pitchFamily="34" charset="0"/>
                        </a:rPr>
                        <a:t>miR-142</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a:solidFill>
                            <a:srgbClr val="000000"/>
                          </a:solidFill>
                          <a:effectLst/>
                          <a:latin typeface="Calibri" panose="020F0502020204030204" pitchFamily="34" charset="0"/>
                        </a:rPr>
                        <a:t>-4.98</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1.19E-04</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Not yet determined</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Yes</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49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41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44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0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0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0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446344"/>
                  </a:ext>
                </a:extLst>
              </a:tr>
              <a:tr h="403605">
                <a:tc>
                  <a:txBody>
                    <a:bodyPr/>
                    <a:lstStyle/>
                    <a:p>
                      <a:pPr algn="ctr" fontAlgn="ctr"/>
                      <a:r>
                        <a:rPr lang="en-US" sz="900" b="0" i="0" u="none" strike="noStrike" dirty="0">
                          <a:solidFill>
                            <a:srgbClr val="000000"/>
                          </a:solidFill>
                          <a:effectLst/>
                          <a:latin typeface="Calibri" panose="020F0502020204030204" pitchFamily="34" charset="0"/>
                        </a:rPr>
                        <a:t>miR-320a</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a:solidFill>
                            <a:srgbClr val="000000"/>
                          </a:solidFill>
                          <a:effectLst/>
                          <a:latin typeface="Calibri" panose="020F0502020204030204" pitchFamily="34" charset="0"/>
                        </a:rPr>
                        <a:t>2.54</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2.62E-84</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DROSHA-independent, Capped miRNA</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1,739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1,727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1,740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74,882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68,138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     70,109 </a:t>
                      </a:r>
                    </a:p>
                  </a:txBody>
                  <a:tcPr marL="8281" marR="8281"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034595"/>
                  </a:ext>
                </a:extLst>
              </a:tr>
            </a:tbl>
          </a:graphicData>
        </a:graphic>
      </p:graphicFrame>
      <p:sp>
        <p:nvSpPr>
          <p:cNvPr id="8" name="TextBox 7">
            <a:extLst>
              <a:ext uri="{FF2B5EF4-FFF2-40B4-BE49-F238E27FC236}">
                <a16:creationId xmlns:a16="http://schemas.microsoft.com/office/drawing/2014/main" id="{0B5CD23D-54FE-A28A-FA32-814CB587C334}"/>
              </a:ext>
            </a:extLst>
          </p:cNvPr>
          <p:cNvSpPr txBox="1"/>
          <p:nvPr/>
        </p:nvSpPr>
        <p:spPr>
          <a:xfrm>
            <a:off x="685805" y="2642048"/>
            <a:ext cx="246527" cy="37629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t>
            </a:r>
          </a:p>
        </p:txBody>
      </p:sp>
      <p:graphicFrame>
        <p:nvGraphicFramePr>
          <p:cNvPr id="9" name="Object 8">
            <a:extLst>
              <a:ext uri="{FF2B5EF4-FFF2-40B4-BE49-F238E27FC236}">
                <a16:creationId xmlns:a16="http://schemas.microsoft.com/office/drawing/2014/main" id="{BB909ACE-09C9-D51C-0669-C260F4AE027E}"/>
              </a:ext>
            </a:extLst>
          </p:cNvPr>
          <p:cNvGraphicFramePr>
            <a:graphicFrameLocks noChangeAspect="1"/>
          </p:cNvGraphicFramePr>
          <p:nvPr>
            <p:extLst>
              <p:ext uri="{D42A27DB-BD31-4B8C-83A1-F6EECF244321}">
                <p14:modId xmlns:p14="http://schemas.microsoft.com/office/powerpoint/2010/main" val="2567898626"/>
              </p:ext>
            </p:extLst>
          </p:nvPr>
        </p:nvGraphicFramePr>
        <p:xfrm>
          <a:off x="932332" y="2741945"/>
          <a:ext cx="2637493" cy="2282226"/>
        </p:xfrm>
        <a:graphic>
          <a:graphicData uri="http://schemas.openxmlformats.org/presentationml/2006/ole">
            <mc:AlternateContent xmlns:mc="http://schemas.openxmlformats.org/markup-compatibility/2006">
              <mc:Choice xmlns:v="urn:schemas-microsoft-com:vml" Requires="v">
                <p:oleObj name="Prism 9" r:id="rId2" imgW="5252219" imgH="4543343" progId="Prism9.Document">
                  <p:embed/>
                </p:oleObj>
              </mc:Choice>
              <mc:Fallback>
                <p:oleObj name="Prism 9" r:id="rId2" imgW="5252219" imgH="4543343" progId="Prism9.Document">
                  <p:embed/>
                  <p:pic>
                    <p:nvPicPr>
                      <p:cNvPr id="3" name="Object 2">
                        <a:extLst>
                          <a:ext uri="{FF2B5EF4-FFF2-40B4-BE49-F238E27FC236}">
                            <a16:creationId xmlns:a16="http://schemas.microsoft.com/office/drawing/2014/main" id="{F163E4BD-308C-E5CB-6319-B72081A800E0}"/>
                          </a:ext>
                        </a:extLst>
                      </p:cNvPr>
                      <p:cNvPicPr/>
                      <p:nvPr/>
                    </p:nvPicPr>
                    <p:blipFill>
                      <a:blip r:embed="rId3"/>
                      <a:stretch>
                        <a:fillRect/>
                      </a:stretch>
                    </p:blipFill>
                    <p:spPr>
                      <a:xfrm>
                        <a:off x="932332" y="2741945"/>
                        <a:ext cx="2637493" cy="228222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D0408E0-322C-B8E2-274B-1BBB3522093B}"/>
              </a:ext>
            </a:extLst>
          </p:cNvPr>
          <p:cNvSpPr txBox="1"/>
          <p:nvPr/>
        </p:nvSpPr>
        <p:spPr>
          <a:xfrm>
            <a:off x="4022364" y="2642048"/>
            <a:ext cx="25793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a:t>
            </a:r>
          </a:p>
        </p:txBody>
      </p:sp>
      <p:graphicFrame>
        <p:nvGraphicFramePr>
          <p:cNvPr id="11" name="Object 10">
            <a:extLst>
              <a:ext uri="{FF2B5EF4-FFF2-40B4-BE49-F238E27FC236}">
                <a16:creationId xmlns:a16="http://schemas.microsoft.com/office/drawing/2014/main" id="{A7091363-1F4F-6017-220D-C5710AAFBA83}"/>
              </a:ext>
            </a:extLst>
          </p:cNvPr>
          <p:cNvGraphicFramePr>
            <a:graphicFrameLocks noChangeAspect="1"/>
          </p:cNvGraphicFramePr>
          <p:nvPr>
            <p:extLst>
              <p:ext uri="{D42A27DB-BD31-4B8C-83A1-F6EECF244321}">
                <p14:modId xmlns:p14="http://schemas.microsoft.com/office/powerpoint/2010/main" val="1830733853"/>
              </p:ext>
            </p:extLst>
          </p:nvPr>
        </p:nvGraphicFramePr>
        <p:xfrm>
          <a:off x="3706375" y="2985158"/>
          <a:ext cx="3689350" cy="2244725"/>
        </p:xfrm>
        <a:graphic>
          <a:graphicData uri="http://schemas.openxmlformats.org/presentationml/2006/ole">
            <mc:AlternateContent xmlns:mc="http://schemas.openxmlformats.org/markup-compatibility/2006">
              <mc:Choice xmlns:v="urn:schemas-microsoft-com:vml" Requires="v">
                <p:oleObj name="Prism 9" r:id="rId4" imgW="5026414" imgH="3055547" progId="Prism9.Document">
                  <p:embed/>
                </p:oleObj>
              </mc:Choice>
              <mc:Fallback>
                <p:oleObj name="Prism 9" r:id="rId4" imgW="5026414" imgH="3055547" progId="Prism9.Document">
                  <p:embed/>
                  <p:pic>
                    <p:nvPicPr>
                      <p:cNvPr id="6" name="Object 5">
                        <a:extLst>
                          <a:ext uri="{FF2B5EF4-FFF2-40B4-BE49-F238E27FC236}">
                            <a16:creationId xmlns:a16="http://schemas.microsoft.com/office/drawing/2014/main" id="{5D9BBDFE-95C1-4087-ED19-D6623632993A}"/>
                          </a:ext>
                        </a:extLst>
                      </p:cNvPr>
                      <p:cNvPicPr/>
                      <p:nvPr/>
                    </p:nvPicPr>
                    <p:blipFill>
                      <a:blip r:embed="rId5"/>
                      <a:stretch>
                        <a:fillRect/>
                      </a:stretch>
                    </p:blipFill>
                    <p:spPr>
                      <a:xfrm>
                        <a:off x="3706375" y="2985158"/>
                        <a:ext cx="3689350" cy="2244725"/>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id="{B976AC14-B2A8-D273-7E45-CDBD8AA67F07}"/>
              </a:ext>
            </a:extLst>
          </p:cNvPr>
          <p:cNvSpPr txBox="1"/>
          <p:nvPr/>
        </p:nvSpPr>
        <p:spPr>
          <a:xfrm>
            <a:off x="685805" y="5035864"/>
            <a:ext cx="25793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a:t>
            </a:r>
          </a:p>
        </p:txBody>
      </p:sp>
      <p:pic>
        <p:nvPicPr>
          <p:cNvPr id="39" name="Picture 38">
            <a:extLst>
              <a:ext uri="{FF2B5EF4-FFF2-40B4-BE49-F238E27FC236}">
                <a16:creationId xmlns:a16="http://schemas.microsoft.com/office/drawing/2014/main" id="{A0FC8CBD-8A92-AF74-2355-FCBF22F3F9BA}"/>
              </a:ext>
            </a:extLst>
          </p:cNvPr>
          <p:cNvPicPr>
            <a:picLocks noChangeAspect="1"/>
          </p:cNvPicPr>
          <p:nvPr/>
        </p:nvPicPr>
        <p:blipFill>
          <a:blip r:embed="rId6"/>
          <a:stretch>
            <a:fillRect/>
          </a:stretch>
        </p:blipFill>
        <p:spPr>
          <a:xfrm>
            <a:off x="1000607" y="5104906"/>
            <a:ext cx="2637493" cy="2039835"/>
          </a:xfrm>
          <a:prstGeom prst="rect">
            <a:avLst/>
          </a:prstGeom>
        </p:spPr>
      </p:pic>
    </p:spTree>
    <p:extLst>
      <p:ext uri="{BB962C8B-B14F-4D97-AF65-F5344CB8AC3E}">
        <p14:creationId xmlns:p14="http://schemas.microsoft.com/office/powerpoint/2010/main" val="1424624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90064" y="7570215"/>
            <a:ext cx="6792271" cy="1754326"/>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Supplemental Figure 5. </a:t>
            </a:r>
            <a:r>
              <a:rPr lang="en-US" sz="1200" dirty="0">
                <a:latin typeface="Arial" panose="020B0604020202020204" pitchFamily="34" charset="0"/>
                <a:cs typeface="Arial" panose="020B0604020202020204" pitchFamily="34" charset="0"/>
              </a:rPr>
              <a:t>(A) Volcano plot, similar to Main Figure 3D, where pink dots represent differential expression of miRNAs that were reported as Drosha-dependent (Kim et al., 2021) in TNRC6AB-/- HCT116 transfected relative to WT HCT116. (B) Plot of detected miRNA reads for all Drosha-dependent miRNAs (Kim et al., 2021) in TNRCAB-/- + siTNRC6C relative to WT + siGL2. The color of each dot represents the significance of the miRNA expression change as negative log10 of the adjusted p-value. (C) Differential expression levels of miR-486-3p, passenger strand of miR-486 duplex, in AGO1-/-, AGO2-/-, AGO1/2-/-, and AGO1/2/3-/- relative to WT. Adjusted p-values are labeled above each bar.</a:t>
            </a:r>
          </a:p>
          <a:p>
            <a:pPr algn="just"/>
            <a:endParaRPr lang="en-US"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9072158-12AC-4419-9DBB-784D034138CA}"/>
              </a:ext>
            </a:extLst>
          </p:cNvPr>
          <p:cNvSpPr txBox="1"/>
          <p:nvPr/>
        </p:nvSpPr>
        <p:spPr>
          <a:xfrm>
            <a:off x="810244" y="549194"/>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a:t>
            </a:r>
          </a:p>
        </p:txBody>
      </p:sp>
      <p:graphicFrame>
        <p:nvGraphicFramePr>
          <p:cNvPr id="14" name="Object 13">
            <a:extLst>
              <a:ext uri="{FF2B5EF4-FFF2-40B4-BE49-F238E27FC236}">
                <a16:creationId xmlns:a16="http://schemas.microsoft.com/office/drawing/2014/main" id="{F1BC937D-6244-171A-61EB-2766355D1C11}"/>
              </a:ext>
            </a:extLst>
          </p:cNvPr>
          <p:cNvGraphicFramePr>
            <a:graphicFrameLocks noChangeAspect="1"/>
          </p:cNvGraphicFramePr>
          <p:nvPr>
            <p:extLst>
              <p:ext uri="{D42A27DB-BD31-4B8C-83A1-F6EECF244321}">
                <p14:modId xmlns:p14="http://schemas.microsoft.com/office/powerpoint/2010/main" val="314012274"/>
              </p:ext>
            </p:extLst>
          </p:nvPr>
        </p:nvGraphicFramePr>
        <p:xfrm>
          <a:off x="2254298" y="3701894"/>
          <a:ext cx="2916513" cy="2527645"/>
        </p:xfrm>
        <a:graphic>
          <a:graphicData uri="http://schemas.openxmlformats.org/presentationml/2006/ole">
            <mc:AlternateContent xmlns:mc="http://schemas.openxmlformats.org/markup-compatibility/2006">
              <mc:Choice xmlns:v="urn:schemas-microsoft-com:vml" Requires="v">
                <p:oleObj name="Prism 9" r:id="rId2" imgW="3355745" imgH="2910405" progId="Prism9.Document">
                  <p:embed/>
                </p:oleObj>
              </mc:Choice>
              <mc:Fallback>
                <p:oleObj name="Prism 9" r:id="rId2" imgW="3355745" imgH="2910405" progId="Prism9.Document">
                  <p:embed/>
                  <p:pic>
                    <p:nvPicPr>
                      <p:cNvPr id="0" name=""/>
                      <p:cNvPicPr/>
                      <p:nvPr/>
                    </p:nvPicPr>
                    <p:blipFill>
                      <a:blip r:embed="rId3"/>
                      <a:stretch>
                        <a:fillRect/>
                      </a:stretch>
                    </p:blipFill>
                    <p:spPr>
                      <a:xfrm>
                        <a:off x="2254298" y="3701894"/>
                        <a:ext cx="2916513" cy="252764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B4E7603-DB6F-478A-D346-464FE6651083}"/>
              </a:ext>
            </a:extLst>
          </p:cNvPr>
          <p:cNvSpPr txBox="1"/>
          <p:nvPr/>
        </p:nvSpPr>
        <p:spPr>
          <a:xfrm>
            <a:off x="3784743" y="549194"/>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a:t>
            </a:r>
          </a:p>
        </p:txBody>
      </p:sp>
      <p:graphicFrame>
        <p:nvGraphicFramePr>
          <p:cNvPr id="9" name="Object 8">
            <a:extLst>
              <a:ext uri="{FF2B5EF4-FFF2-40B4-BE49-F238E27FC236}">
                <a16:creationId xmlns:a16="http://schemas.microsoft.com/office/drawing/2014/main" id="{11D70E2F-D556-337D-B0FC-AEF14DAAA8C6}"/>
              </a:ext>
            </a:extLst>
          </p:cNvPr>
          <p:cNvGraphicFramePr>
            <a:graphicFrameLocks noChangeAspect="1"/>
          </p:cNvGraphicFramePr>
          <p:nvPr>
            <p:extLst>
              <p:ext uri="{D42A27DB-BD31-4B8C-83A1-F6EECF244321}">
                <p14:modId xmlns:p14="http://schemas.microsoft.com/office/powerpoint/2010/main" val="540059591"/>
              </p:ext>
            </p:extLst>
          </p:nvPr>
        </p:nvGraphicFramePr>
        <p:xfrm>
          <a:off x="1041919" y="733859"/>
          <a:ext cx="2511150" cy="2332179"/>
        </p:xfrm>
        <a:graphic>
          <a:graphicData uri="http://schemas.openxmlformats.org/presentationml/2006/ole">
            <mc:AlternateContent xmlns:mc="http://schemas.openxmlformats.org/markup-compatibility/2006">
              <mc:Choice xmlns:v="urn:schemas-microsoft-com:vml" Requires="v">
                <p:oleObj name="Prism 9" r:id="rId4" imgW="3585871" imgH="3329984" progId="Prism9.Document">
                  <p:embed/>
                </p:oleObj>
              </mc:Choice>
              <mc:Fallback>
                <p:oleObj name="Prism 9" r:id="rId4" imgW="3585871" imgH="3329984" progId="Prism9.Document">
                  <p:embed/>
                  <p:pic>
                    <p:nvPicPr>
                      <p:cNvPr id="10" name="Object 9">
                        <a:extLst>
                          <a:ext uri="{FF2B5EF4-FFF2-40B4-BE49-F238E27FC236}">
                            <a16:creationId xmlns:a16="http://schemas.microsoft.com/office/drawing/2014/main" id="{D85A7D0A-562E-FEB4-4CD8-2ABFC6FAD8B3}"/>
                          </a:ext>
                        </a:extLst>
                      </p:cNvPr>
                      <p:cNvPicPr/>
                      <p:nvPr/>
                    </p:nvPicPr>
                    <p:blipFill>
                      <a:blip r:embed="rId5"/>
                      <a:stretch>
                        <a:fillRect/>
                      </a:stretch>
                    </p:blipFill>
                    <p:spPr>
                      <a:xfrm>
                        <a:off x="1041919" y="733859"/>
                        <a:ext cx="2511150" cy="2332179"/>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AD107CB-A908-1823-AEED-6A823E1F7658}"/>
              </a:ext>
            </a:extLst>
          </p:cNvPr>
          <p:cNvGraphicFramePr>
            <a:graphicFrameLocks noChangeAspect="1"/>
          </p:cNvGraphicFramePr>
          <p:nvPr>
            <p:extLst>
              <p:ext uri="{D42A27DB-BD31-4B8C-83A1-F6EECF244321}">
                <p14:modId xmlns:p14="http://schemas.microsoft.com/office/powerpoint/2010/main" val="1420037809"/>
              </p:ext>
            </p:extLst>
          </p:nvPr>
        </p:nvGraphicFramePr>
        <p:xfrm>
          <a:off x="4045643" y="733859"/>
          <a:ext cx="3335147" cy="2148840"/>
        </p:xfrm>
        <a:graphic>
          <a:graphicData uri="http://schemas.openxmlformats.org/presentationml/2006/ole">
            <mc:AlternateContent xmlns:mc="http://schemas.openxmlformats.org/markup-compatibility/2006">
              <mc:Choice xmlns:v="urn:schemas-microsoft-com:vml" Requires="v">
                <p:oleObj name="Prism 9" r:id="rId6" imgW="4898566" imgH="3156030" progId="Prism9.Document">
                  <p:embed/>
                </p:oleObj>
              </mc:Choice>
              <mc:Fallback>
                <p:oleObj name="Prism 9" r:id="rId6" imgW="4898566" imgH="3156030" progId="Prism9.Document">
                  <p:embed/>
                  <p:pic>
                    <p:nvPicPr>
                      <p:cNvPr id="19" name="Object 18">
                        <a:extLst>
                          <a:ext uri="{FF2B5EF4-FFF2-40B4-BE49-F238E27FC236}">
                            <a16:creationId xmlns:a16="http://schemas.microsoft.com/office/drawing/2014/main" id="{2CF68EF1-0C5B-D88E-4F69-520F209915E0}"/>
                          </a:ext>
                        </a:extLst>
                      </p:cNvPr>
                      <p:cNvPicPr/>
                      <p:nvPr/>
                    </p:nvPicPr>
                    <p:blipFill>
                      <a:blip r:embed="rId7"/>
                      <a:stretch>
                        <a:fillRect/>
                      </a:stretch>
                    </p:blipFill>
                    <p:spPr>
                      <a:xfrm>
                        <a:off x="4045643" y="733859"/>
                        <a:ext cx="3335147" cy="214884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B43D9DE0-ADD4-3F64-3B09-9739A57042EC}"/>
              </a:ext>
            </a:extLst>
          </p:cNvPr>
          <p:cNvSpPr txBox="1"/>
          <p:nvPr/>
        </p:nvSpPr>
        <p:spPr>
          <a:xfrm>
            <a:off x="1831616" y="3517228"/>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192272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209268" y="759056"/>
            <a:ext cx="3290790" cy="760433"/>
          </a:xfrm>
          <a:prstGeom prst="rect">
            <a:avLst/>
          </a:prstGeom>
        </p:spPr>
      </p:pic>
      <p:pic>
        <p:nvPicPr>
          <p:cNvPr id="18" name="Picture 17"/>
          <p:cNvPicPr>
            <a:picLocks noChangeAspect="1"/>
          </p:cNvPicPr>
          <p:nvPr/>
        </p:nvPicPr>
        <p:blipFill>
          <a:blip r:embed="rId3"/>
          <a:stretch>
            <a:fillRect/>
          </a:stretch>
        </p:blipFill>
        <p:spPr>
          <a:xfrm>
            <a:off x="4694450" y="607444"/>
            <a:ext cx="2055185" cy="1596498"/>
          </a:xfrm>
          <a:prstGeom prst="rect">
            <a:avLst/>
          </a:prstGeom>
        </p:spPr>
      </p:pic>
      <p:pic>
        <p:nvPicPr>
          <p:cNvPr id="48" name="Picture 47"/>
          <p:cNvPicPr>
            <a:picLocks noChangeAspect="1"/>
          </p:cNvPicPr>
          <p:nvPr/>
        </p:nvPicPr>
        <p:blipFill>
          <a:blip r:embed="rId4"/>
          <a:stretch>
            <a:fillRect/>
          </a:stretch>
        </p:blipFill>
        <p:spPr>
          <a:xfrm>
            <a:off x="1045669" y="2524485"/>
            <a:ext cx="3556301" cy="775972"/>
          </a:xfrm>
          <a:prstGeom prst="rect">
            <a:avLst/>
          </a:prstGeom>
        </p:spPr>
      </p:pic>
      <p:pic>
        <p:nvPicPr>
          <p:cNvPr id="51" name="Picture 50"/>
          <p:cNvPicPr>
            <a:picLocks noChangeAspect="1"/>
          </p:cNvPicPr>
          <p:nvPr/>
        </p:nvPicPr>
        <p:blipFill>
          <a:blip r:embed="rId5"/>
          <a:stretch>
            <a:fillRect/>
          </a:stretch>
        </p:blipFill>
        <p:spPr>
          <a:xfrm>
            <a:off x="4755816" y="2405112"/>
            <a:ext cx="1991601" cy="1600200"/>
          </a:xfrm>
          <a:prstGeom prst="rect">
            <a:avLst/>
          </a:prstGeom>
        </p:spPr>
      </p:pic>
      <p:pic>
        <p:nvPicPr>
          <p:cNvPr id="65" name="Picture 64"/>
          <p:cNvPicPr>
            <a:picLocks noChangeAspect="1"/>
          </p:cNvPicPr>
          <p:nvPr/>
        </p:nvPicPr>
        <p:blipFill>
          <a:blip r:embed="rId6"/>
          <a:stretch>
            <a:fillRect/>
          </a:stretch>
        </p:blipFill>
        <p:spPr>
          <a:xfrm>
            <a:off x="1069355" y="4120320"/>
            <a:ext cx="3665793" cy="792604"/>
          </a:xfrm>
          <a:prstGeom prst="rect">
            <a:avLst/>
          </a:prstGeom>
        </p:spPr>
      </p:pic>
      <p:pic>
        <p:nvPicPr>
          <p:cNvPr id="68" name="Picture 67"/>
          <p:cNvPicPr>
            <a:picLocks noChangeAspect="1"/>
          </p:cNvPicPr>
          <p:nvPr/>
        </p:nvPicPr>
        <p:blipFill>
          <a:blip r:embed="rId7"/>
          <a:stretch>
            <a:fillRect/>
          </a:stretch>
        </p:blipFill>
        <p:spPr>
          <a:xfrm>
            <a:off x="4824480" y="4005312"/>
            <a:ext cx="1976591" cy="1600200"/>
          </a:xfrm>
          <a:prstGeom prst="rect">
            <a:avLst/>
          </a:prstGeom>
        </p:spPr>
      </p:pic>
      <p:pic>
        <p:nvPicPr>
          <p:cNvPr id="69" name="Picture 68"/>
          <p:cNvPicPr>
            <a:picLocks noChangeAspect="1"/>
          </p:cNvPicPr>
          <p:nvPr/>
        </p:nvPicPr>
        <p:blipFill>
          <a:blip r:embed="rId8"/>
          <a:stretch>
            <a:fillRect/>
          </a:stretch>
        </p:blipFill>
        <p:spPr>
          <a:xfrm>
            <a:off x="1091655" y="5947580"/>
            <a:ext cx="3586327" cy="782524"/>
          </a:xfrm>
          <a:prstGeom prst="rect">
            <a:avLst/>
          </a:prstGeom>
        </p:spPr>
      </p:pic>
      <p:pic>
        <p:nvPicPr>
          <p:cNvPr id="70" name="Picture 69"/>
          <p:cNvPicPr>
            <a:picLocks noChangeAspect="1"/>
          </p:cNvPicPr>
          <p:nvPr/>
        </p:nvPicPr>
        <p:blipFill>
          <a:blip r:embed="rId9"/>
          <a:stretch>
            <a:fillRect/>
          </a:stretch>
        </p:blipFill>
        <p:spPr>
          <a:xfrm>
            <a:off x="4852226" y="5806682"/>
            <a:ext cx="1992703" cy="1600200"/>
          </a:xfrm>
          <a:prstGeom prst="rect">
            <a:avLst/>
          </a:prstGeom>
        </p:spPr>
      </p:pic>
      <p:pic>
        <p:nvPicPr>
          <p:cNvPr id="72" name="Picture 71"/>
          <p:cNvPicPr>
            <a:picLocks noChangeAspect="1"/>
          </p:cNvPicPr>
          <p:nvPr/>
        </p:nvPicPr>
        <p:blipFill>
          <a:blip r:embed="rId10"/>
          <a:stretch>
            <a:fillRect/>
          </a:stretch>
        </p:blipFill>
        <p:spPr>
          <a:xfrm>
            <a:off x="1009124" y="7758054"/>
            <a:ext cx="3800501" cy="829256"/>
          </a:xfrm>
          <a:prstGeom prst="rect">
            <a:avLst/>
          </a:prstGeom>
        </p:spPr>
      </p:pic>
      <p:pic>
        <p:nvPicPr>
          <p:cNvPr id="73" name="Picture 72"/>
          <p:cNvPicPr>
            <a:picLocks noChangeAspect="1"/>
          </p:cNvPicPr>
          <p:nvPr/>
        </p:nvPicPr>
        <p:blipFill>
          <a:blip r:embed="rId11"/>
          <a:stretch>
            <a:fillRect/>
          </a:stretch>
        </p:blipFill>
        <p:spPr>
          <a:xfrm>
            <a:off x="4852226" y="7686937"/>
            <a:ext cx="1992702" cy="1600200"/>
          </a:xfrm>
          <a:prstGeom prst="rect">
            <a:avLst/>
          </a:prstGeom>
        </p:spPr>
      </p:pic>
      <p:sp>
        <p:nvSpPr>
          <p:cNvPr id="75" name="TextBox 74">
            <a:extLst>
              <a:ext uri="{FF2B5EF4-FFF2-40B4-BE49-F238E27FC236}">
                <a16:creationId xmlns:a16="http://schemas.microsoft.com/office/drawing/2014/main" id="{F9072158-12AC-4419-9DBB-784D034138CA}"/>
              </a:ext>
            </a:extLst>
          </p:cNvPr>
          <p:cNvSpPr txBox="1"/>
          <p:nvPr/>
        </p:nvSpPr>
        <p:spPr>
          <a:xfrm>
            <a:off x="884186" y="769940"/>
            <a:ext cx="2609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a:t>
            </a:r>
          </a:p>
        </p:txBody>
      </p:sp>
      <p:sp>
        <p:nvSpPr>
          <p:cNvPr id="78" name="TextBox 77">
            <a:extLst>
              <a:ext uri="{FF2B5EF4-FFF2-40B4-BE49-F238E27FC236}">
                <a16:creationId xmlns:a16="http://schemas.microsoft.com/office/drawing/2014/main" id="{F9072158-12AC-4419-9DBB-784D034138CA}"/>
              </a:ext>
            </a:extLst>
          </p:cNvPr>
          <p:cNvSpPr txBox="1"/>
          <p:nvPr/>
        </p:nvSpPr>
        <p:spPr>
          <a:xfrm>
            <a:off x="891440" y="5969201"/>
            <a:ext cx="28836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a:t>
            </a:r>
          </a:p>
        </p:txBody>
      </p:sp>
      <p:pic>
        <p:nvPicPr>
          <p:cNvPr id="97" name="Picture 96"/>
          <p:cNvPicPr>
            <a:picLocks noChangeAspect="1"/>
          </p:cNvPicPr>
          <p:nvPr/>
        </p:nvPicPr>
        <p:blipFill>
          <a:blip r:embed="rId12"/>
          <a:stretch>
            <a:fillRect/>
          </a:stretch>
        </p:blipFill>
        <p:spPr>
          <a:xfrm>
            <a:off x="1322168" y="1670327"/>
            <a:ext cx="3310415" cy="713294"/>
          </a:xfrm>
          <a:prstGeom prst="rect">
            <a:avLst/>
          </a:prstGeom>
        </p:spPr>
      </p:pic>
      <p:pic>
        <p:nvPicPr>
          <p:cNvPr id="101" name="Picture 100"/>
          <p:cNvPicPr>
            <a:picLocks noChangeAspect="1"/>
          </p:cNvPicPr>
          <p:nvPr/>
        </p:nvPicPr>
        <p:blipFill>
          <a:blip r:embed="rId13"/>
          <a:stretch>
            <a:fillRect/>
          </a:stretch>
        </p:blipFill>
        <p:spPr>
          <a:xfrm>
            <a:off x="1180872" y="3408540"/>
            <a:ext cx="3554276" cy="518205"/>
          </a:xfrm>
          <a:prstGeom prst="rect">
            <a:avLst/>
          </a:prstGeom>
        </p:spPr>
      </p:pic>
      <p:pic>
        <p:nvPicPr>
          <p:cNvPr id="102" name="Picture 101"/>
          <p:cNvPicPr>
            <a:picLocks noChangeAspect="1"/>
          </p:cNvPicPr>
          <p:nvPr/>
        </p:nvPicPr>
        <p:blipFill>
          <a:blip r:embed="rId14"/>
          <a:stretch>
            <a:fillRect/>
          </a:stretch>
        </p:blipFill>
        <p:spPr>
          <a:xfrm>
            <a:off x="1120983" y="6872887"/>
            <a:ext cx="3511600" cy="566977"/>
          </a:xfrm>
          <a:prstGeom prst="rect">
            <a:avLst/>
          </a:prstGeom>
        </p:spPr>
      </p:pic>
      <p:pic>
        <p:nvPicPr>
          <p:cNvPr id="103" name="Picture 102"/>
          <p:cNvPicPr>
            <a:picLocks noChangeAspect="1"/>
          </p:cNvPicPr>
          <p:nvPr/>
        </p:nvPicPr>
        <p:blipFill>
          <a:blip r:embed="rId15"/>
          <a:stretch>
            <a:fillRect/>
          </a:stretch>
        </p:blipFill>
        <p:spPr>
          <a:xfrm>
            <a:off x="1151465" y="5035772"/>
            <a:ext cx="3481118" cy="713294"/>
          </a:xfrm>
          <a:prstGeom prst="rect">
            <a:avLst/>
          </a:prstGeom>
        </p:spPr>
      </p:pic>
      <p:pic>
        <p:nvPicPr>
          <p:cNvPr id="106" name="Picture 105"/>
          <p:cNvPicPr>
            <a:picLocks noChangeAspect="1"/>
          </p:cNvPicPr>
          <p:nvPr/>
        </p:nvPicPr>
        <p:blipFill>
          <a:blip r:embed="rId16"/>
          <a:stretch>
            <a:fillRect/>
          </a:stretch>
        </p:blipFill>
        <p:spPr>
          <a:xfrm>
            <a:off x="1079609" y="8767743"/>
            <a:ext cx="3676207" cy="585267"/>
          </a:xfrm>
          <a:prstGeom prst="rect">
            <a:avLst/>
          </a:prstGeom>
        </p:spPr>
      </p:pic>
    </p:spTree>
    <p:extLst>
      <p:ext uri="{BB962C8B-B14F-4D97-AF65-F5344CB8AC3E}">
        <p14:creationId xmlns:p14="http://schemas.microsoft.com/office/powerpoint/2010/main" val="7038873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191820</TotalTime>
  <Words>1923</Words>
  <Application>Microsoft Office PowerPoint</Application>
  <PresentationFormat>Custom</PresentationFormat>
  <Paragraphs>373</Paragraphs>
  <Slides>13</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9" baseType="lpstr">
      <vt:lpstr>Arial</vt:lpstr>
      <vt:lpstr>Calibri</vt:lpstr>
      <vt:lpstr>Calibri Light</vt:lpstr>
      <vt:lpstr>Office Theme</vt:lpstr>
      <vt:lpstr>Prism 9</vt:lpstr>
      <vt:lpstr>GraphPad Prism 9 Project</vt:lpstr>
      <vt:lpstr>Consequences of depleting TNRC6, AGO, and DROSHA proteins on expression of microRNAs SUPPLEMENTAL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Krystal Johnson</dc:creator>
  <cp:lastModifiedBy>Krystal Johnson</cp:lastModifiedBy>
  <cp:revision>486</cp:revision>
  <cp:lastPrinted>2023-03-23T18:59:14Z</cp:lastPrinted>
  <dcterms:created xsi:type="dcterms:W3CDTF">2021-10-13T22:07:26Z</dcterms:created>
  <dcterms:modified xsi:type="dcterms:W3CDTF">2023-04-17T20:53:24Z</dcterms:modified>
</cp:coreProperties>
</file>