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1799" r:id="rId2"/>
    <p:sldId id="1806" r:id="rId3"/>
    <p:sldId id="1805" r:id="rId4"/>
    <p:sldId id="1803" r:id="rId5"/>
    <p:sldId id="1802" r:id="rId6"/>
    <p:sldId id="1807" r:id="rId7"/>
    <p:sldId id="1804" r:id="rId8"/>
    <p:sldId id="1800" r:id="rId9"/>
    <p:sldId id="1801" r:id="rId10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7FA"/>
    <a:srgbClr val="FFFBB0"/>
    <a:srgbClr val="E0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86"/>
    <p:restoredTop sz="95872"/>
  </p:normalViewPr>
  <p:slideViewPr>
    <p:cSldViewPr snapToGrid="0" snapToObjects="1">
      <p:cViewPr varScale="1">
        <p:scale>
          <a:sx n="127" d="100"/>
          <a:sy n="127" d="100"/>
        </p:scale>
        <p:origin x="10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9D8CE-39E4-264D-B87C-870B69D3BAA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1EFC1-4442-7E43-816E-7F1A0352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0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6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6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9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4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8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0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9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15806-4CF1-D047-9301-D6284D89067F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74E2F-21F2-9E40-9E68-D3FD01E8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390999" y="4866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4198458" y="4866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266493" y="4876890"/>
            <a:ext cx="6725224" cy="711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1.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Changes in TNRC6 mRNA and Protein levels after knockout.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Western blot of TNRC6 A in call cell lines. (B)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 graph of TNRC6 C relative expression to HPRT in transfected cells.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BBA450-DFD9-F74A-963A-1B157B7D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93" y="855975"/>
            <a:ext cx="3619067" cy="2103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D19E2-E9BC-CD49-976D-A53167732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58" y="855975"/>
            <a:ext cx="2322861" cy="23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390999" y="4866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4198458" y="4866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266493" y="4876890"/>
            <a:ext cx="6725224" cy="1348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2.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 of significant genes with and without AGO2 binding clusters. 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Correlation plot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values of AGO 123-/- and TNRC6 AB-/-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log2FoldChanges for the genes with AGO2 binding clusters, 400 genes total. Shaded region is 95% confidence band.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Correlation plot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values of AGO 123-/- and TNRC6 AB-/-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log2FoldChanges for the genes without AGO2 binding clusters, 3918 genes total.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Shaded region is 95% confidence band.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BF52850-8424-8D44-8EE6-FB1C1726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7" y="1002947"/>
            <a:ext cx="3200400" cy="3200400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ED8592A-3C03-2E4D-A363-297E7A84D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08" y="1002947"/>
            <a:ext cx="320040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C9152-4EE5-804F-BCFE-47711E72EB0F}"/>
              </a:ext>
            </a:extLst>
          </p:cNvPr>
          <p:cNvSpPr txBox="1"/>
          <p:nvPr/>
        </p:nvSpPr>
        <p:spPr>
          <a:xfrm>
            <a:off x="957696" y="512287"/>
            <a:ext cx="2685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Genes with AGO2 Binding Clusters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92DFB-3B8C-2B4C-ABB3-CD6E3073388A}"/>
              </a:ext>
            </a:extLst>
          </p:cNvPr>
          <p:cNvSpPr txBox="1"/>
          <p:nvPr/>
        </p:nvSpPr>
        <p:spPr>
          <a:xfrm>
            <a:off x="4597771" y="505871"/>
            <a:ext cx="2955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Genes without AGO2 Binding Clusters</a:t>
            </a:r>
          </a:p>
        </p:txBody>
      </p:sp>
    </p:spTree>
    <p:extLst>
      <p:ext uri="{BB962C8B-B14F-4D97-AF65-F5344CB8AC3E}">
        <p14:creationId xmlns:p14="http://schemas.microsoft.com/office/powerpoint/2010/main" val="282275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390999" y="4866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4198458" y="4866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204848" y="7043627"/>
            <a:ext cx="6725224" cy="1348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3.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Genes selected for analysis show correlation for TNRC6 and AGO knockout cell lines. 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Correlation plot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values of AGO 123-/- and TNRC6 AB-/-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log2FoldChanges for the genes show in Figure 5A.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Correlation plot of the qPCR values of AGO 123-/- and TNRC6 AB-/- log2FoldChanges for the genes show in Figure 5B.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Correlation plot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values of AGO 123-/- and TNRC6 AB-/- log2FoldChanges for the genes show in Figure 5A.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Shaded region is 95% confidence band.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4BD92-CB1D-D645-A7FB-77CEB10E2D14}"/>
              </a:ext>
            </a:extLst>
          </p:cNvPr>
          <p:cNvSpPr txBox="1"/>
          <p:nvPr/>
        </p:nvSpPr>
        <p:spPr>
          <a:xfrm>
            <a:off x="2072100" y="37857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BBCE2C-ABEE-F44C-BA69-1061EDA0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0" y="537966"/>
            <a:ext cx="3657600" cy="294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8F03D-CE7D-9A45-9668-268331B05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525266"/>
            <a:ext cx="3670300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9258A2-ACE6-C647-8158-DF328F20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750" y="3798444"/>
            <a:ext cx="367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390999" y="4866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4198458" y="4866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523588" y="2609178"/>
            <a:ext cx="6725224" cy="92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4.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Validation of EPB41L2 splicing changes.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Semiquantitative PCR validation of skipped exon events in TNRC6 A/B KO cells. (B) Quantitation of the gel. Error bars represent standard deviation (SD). *P &lt; 0.05; **P &lt; 0.01; ***P &lt; 0.001 compared with control cell by two tailed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-test</a:t>
            </a:r>
            <a:r>
              <a:rPr lang="en-US" sz="1200" dirty="0">
                <a:latin typeface="Arial" panose="020B0604020202020204" pitchFamily="34" charset="0"/>
              </a:rPr>
              <a:t>.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2EE930-577D-3A43-99F2-053717286710}"/>
              </a:ext>
            </a:extLst>
          </p:cNvPr>
          <p:cNvGrpSpPr/>
          <p:nvPr/>
        </p:nvGrpSpPr>
        <p:grpSpPr>
          <a:xfrm>
            <a:off x="1009954" y="1026954"/>
            <a:ext cx="2424215" cy="766550"/>
            <a:chOff x="776085" y="-16669"/>
            <a:chExt cx="2203832" cy="696864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A1A7BCD-C8F9-8242-9B49-B4A1092B9C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6085" y="399879"/>
            <a:ext cx="1828800" cy="256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7" r:id="rId3" imgW="2852640" imgH="451080" progId="">
                    <p:embed/>
                  </p:oleObj>
                </mc:Choice>
                <mc:Fallback>
                  <p:oleObj r:id="rId3" imgW="2852640" imgH="451080" progId="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3A1A7BCD-C8F9-8242-9B49-B4A1092B9C9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76085" y="399879"/>
                          <a:ext cx="1828800" cy="2562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B540FA-8E8C-2B49-96A4-23D239946622}"/>
                </a:ext>
              </a:extLst>
            </p:cNvPr>
            <p:cNvGrpSpPr/>
            <p:nvPr/>
          </p:nvGrpSpPr>
          <p:grpSpPr>
            <a:xfrm>
              <a:off x="852978" y="-16669"/>
              <a:ext cx="2126939" cy="696864"/>
              <a:chOff x="726084" y="1916228"/>
              <a:chExt cx="2356284" cy="78752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A6BC11-01C5-0B47-B7AE-D8F9C80EC280}"/>
                  </a:ext>
                </a:extLst>
              </p:cNvPr>
              <p:cNvSpPr txBox="1"/>
              <p:nvPr/>
            </p:nvSpPr>
            <p:spPr>
              <a:xfrm>
                <a:off x="884719" y="2121359"/>
                <a:ext cx="1974747" cy="268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WT       TNRC6 AB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-/-   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A123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-/-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11A5D04-6B80-1E44-8F1C-826BCA0F2E2C}"/>
                  </a:ext>
                </a:extLst>
              </p:cNvPr>
              <p:cNvCxnSpPr/>
              <p:nvPr/>
            </p:nvCxnSpPr>
            <p:spPr>
              <a:xfrm>
                <a:off x="726084" y="2340568"/>
                <a:ext cx="65200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F6147B7-4525-3E4A-BC51-82185C2AF06C}"/>
                  </a:ext>
                </a:extLst>
              </p:cNvPr>
              <p:cNvCxnSpPr/>
              <p:nvPr/>
            </p:nvCxnSpPr>
            <p:spPr>
              <a:xfrm>
                <a:off x="1579053" y="2339010"/>
                <a:ext cx="65200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B9C9FB-C605-5241-A06A-E7EE5E8217FE}"/>
                  </a:ext>
                </a:extLst>
              </p:cNvPr>
              <p:cNvSpPr txBox="1"/>
              <p:nvPr/>
            </p:nvSpPr>
            <p:spPr>
              <a:xfrm>
                <a:off x="1359673" y="1916228"/>
                <a:ext cx="865648" cy="28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1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EPB41L2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E509-ED09-EA47-89F7-F2CFA2800F71}"/>
                  </a:ext>
                </a:extLst>
              </p:cNvPr>
              <p:cNvSpPr txBox="1"/>
              <p:nvPr/>
            </p:nvSpPr>
            <p:spPr>
              <a:xfrm>
                <a:off x="2581577" y="2330640"/>
                <a:ext cx="500791" cy="373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0" dirty="0">
                    <a:latin typeface="Arial" panose="020B0604020202020204" pitchFamily="34" charset="0"/>
                    <a:cs typeface="Arial" panose="020B0604020202020204" pitchFamily="34" charset="0"/>
                  </a:rPr>
                  <a:t>149bp</a:t>
                </a:r>
              </a:p>
              <a:p>
                <a:r>
                  <a:rPr lang="en-US" sz="880" dirty="0">
                    <a:latin typeface="Arial" panose="020B0604020202020204" pitchFamily="34" charset="0"/>
                    <a:cs typeface="Arial" panose="020B0604020202020204" pitchFamily="34" charset="0"/>
                  </a:rPr>
                  <a:t>359bp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EE00D-6250-A448-B43F-0CFEFF03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232" y="625898"/>
            <a:ext cx="2706171" cy="15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720742" y="196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720742" y="1518928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523588" y="5371812"/>
            <a:ext cx="6725224" cy="1348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5.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PCR Gel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Validation of FKBP14 and KIF21A splicing changes.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 of FKBP14 PCR for skipped exon events in TNRC6 AB-/-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cells and WT siGL2. (B) Gel of KIF21A PCR for skipped exon events in TNRC6 AB-/-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cells and WT siGL2. (C) Quantification of FKBP14 gel shown in (A). Error bars represent standard deviation (SD). *P &lt; 0.05; **P &lt; 0.01; ***P &lt; 0.001 compared with control cell by two tailed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-test</a:t>
            </a:r>
            <a:r>
              <a:rPr lang="en-US" sz="1200" dirty="0">
                <a:latin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(D) Quantification of KIF21A gel shown in (B).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5D3EB68-45BF-6047-A693-FD8C55BD5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708707"/>
              </p:ext>
            </p:extLst>
          </p:nvPr>
        </p:nvGraphicFramePr>
        <p:xfrm>
          <a:off x="405280" y="2696058"/>
          <a:ext cx="2765331" cy="249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name="Prism 5" r:id="rId3" imgW="3840480" imgH="3463920" progId="Prism5.Document">
                  <p:embed/>
                </p:oleObj>
              </mc:Choice>
              <mc:Fallback>
                <p:oleObj name="Prism 5" r:id="rId3" imgW="3840480" imgH="3463920" progId="Prism5.Document">
                  <p:embed/>
                  <p:pic>
                    <p:nvPicPr>
                      <p:cNvPr id="99" name="Object 9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280" y="2696058"/>
                        <a:ext cx="2765331" cy="249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E71FC32-4E78-E746-B7A1-17005FC57DC4}"/>
              </a:ext>
            </a:extLst>
          </p:cNvPr>
          <p:cNvSpPr txBox="1"/>
          <p:nvPr/>
        </p:nvSpPr>
        <p:spPr>
          <a:xfrm>
            <a:off x="342468" y="2750713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1F7FB72-26BD-A044-8AA0-DDBE178B26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442059"/>
              </p:ext>
            </p:extLst>
          </p:nvPr>
        </p:nvGraphicFramePr>
        <p:xfrm>
          <a:off x="4422104" y="2643157"/>
          <a:ext cx="2764860" cy="2592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Prism 5" r:id="rId5" imgW="3693960" imgH="3463920" progId="Prism5.Document">
                  <p:embed/>
                </p:oleObj>
              </mc:Choice>
              <mc:Fallback>
                <p:oleObj name="Prism 5" r:id="rId5" imgW="3693960" imgH="3463920" progId="Prism5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2104" y="2643157"/>
                        <a:ext cx="2764860" cy="2592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43C7FD8D-ACE6-004B-B9E8-C90D876A87E3}"/>
              </a:ext>
            </a:extLst>
          </p:cNvPr>
          <p:cNvSpPr txBox="1"/>
          <p:nvPr/>
        </p:nvSpPr>
        <p:spPr>
          <a:xfrm>
            <a:off x="4560329" y="2731237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12374-80D4-CF4E-B366-1D5B9F69DD3D}"/>
              </a:ext>
            </a:extLst>
          </p:cNvPr>
          <p:cNvGrpSpPr/>
          <p:nvPr/>
        </p:nvGrpSpPr>
        <p:grpSpPr>
          <a:xfrm>
            <a:off x="1068376" y="256123"/>
            <a:ext cx="4907477" cy="1074836"/>
            <a:chOff x="1421493" y="2018711"/>
            <a:chExt cx="4907477" cy="10748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7862E2-96EC-C84B-964E-10BFC2173C41}"/>
                </a:ext>
              </a:extLst>
            </p:cNvPr>
            <p:cNvGrpSpPr/>
            <p:nvPr/>
          </p:nvGrpSpPr>
          <p:grpSpPr>
            <a:xfrm>
              <a:off x="1505070" y="2018711"/>
              <a:ext cx="4823900" cy="1074836"/>
              <a:chOff x="1331808" y="6339777"/>
              <a:chExt cx="4823900" cy="107483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B38E5CA-2065-6C4F-84D7-E63A5144D057}"/>
                  </a:ext>
                </a:extLst>
              </p:cNvPr>
              <p:cNvGrpSpPr/>
              <p:nvPr/>
            </p:nvGrpSpPr>
            <p:grpSpPr>
              <a:xfrm>
                <a:off x="1331808" y="6339777"/>
                <a:ext cx="4207694" cy="538500"/>
                <a:chOff x="1526336" y="150521"/>
                <a:chExt cx="4207694" cy="538500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B9C23F6-6193-BD45-8F82-6A051DCE876B}"/>
                    </a:ext>
                  </a:extLst>
                </p:cNvPr>
                <p:cNvSpPr txBox="1"/>
                <p:nvPr/>
              </p:nvSpPr>
              <p:spPr>
                <a:xfrm>
                  <a:off x="1560092" y="412022"/>
                  <a:ext cx="412683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 WT siGL2              WT si6C                 AB</a:t>
                  </a:r>
                  <a:r>
                    <a:rPr lang="en-US" sz="1200" baseline="30000" dirty="0"/>
                    <a:t>-/-</a:t>
                  </a:r>
                  <a:r>
                    <a:rPr lang="en-US" sz="1200" dirty="0"/>
                    <a:t> siGL2              AB</a:t>
                  </a:r>
                  <a:r>
                    <a:rPr lang="en-US" sz="1200" baseline="30000" dirty="0"/>
                    <a:t>-/-</a:t>
                  </a:r>
                  <a:r>
                    <a:rPr lang="en-US" sz="1200" dirty="0"/>
                    <a:t>si6C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6D7CB24-8114-964A-AD49-E9EE2753E1DE}"/>
                    </a:ext>
                  </a:extLst>
                </p:cNvPr>
                <p:cNvCxnSpPr/>
                <p:nvPr/>
              </p:nvCxnSpPr>
              <p:spPr>
                <a:xfrm>
                  <a:off x="1526336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91D0986-9BF1-0544-A974-CF1B44FD93AF}"/>
                    </a:ext>
                  </a:extLst>
                </p:cNvPr>
                <p:cNvCxnSpPr/>
                <p:nvPr/>
              </p:nvCxnSpPr>
              <p:spPr>
                <a:xfrm>
                  <a:off x="2628112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DB96E26-52B9-8748-9321-025F3E6EC997}"/>
                    </a:ext>
                  </a:extLst>
                </p:cNvPr>
                <p:cNvCxnSpPr/>
                <p:nvPr/>
              </p:nvCxnSpPr>
              <p:spPr>
                <a:xfrm>
                  <a:off x="3717854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C294023-8505-DC45-9C4B-9CC1B79F5855}"/>
                    </a:ext>
                  </a:extLst>
                </p:cNvPr>
                <p:cNvCxnSpPr/>
                <p:nvPr/>
              </p:nvCxnSpPr>
              <p:spPr>
                <a:xfrm>
                  <a:off x="4819630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658C092-5294-3C4D-9D1F-F9F39A658BF0}"/>
                    </a:ext>
                  </a:extLst>
                </p:cNvPr>
                <p:cNvSpPr txBox="1"/>
                <p:nvPr/>
              </p:nvSpPr>
              <p:spPr>
                <a:xfrm>
                  <a:off x="3297271" y="150521"/>
                  <a:ext cx="65594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FKBP14</a:t>
                  </a: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94B554-93A5-3049-8A1D-897FDAC2A5FF}"/>
                  </a:ext>
                </a:extLst>
              </p:cNvPr>
              <p:cNvSpPr txBox="1"/>
              <p:nvPr/>
            </p:nvSpPr>
            <p:spPr>
              <a:xfrm>
                <a:off x="5639220" y="6860615"/>
                <a:ext cx="51648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1000"/>
                  </a:lnSpc>
                  <a:defRPr sz="1000"/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en-US" dirty="0"/>
                  <a:t>314bp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222bp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7BD706-CDB5-E345-A54B-ED46978AF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</a:blip>
            <a:stretch>
              <a:fillRect/>
            </a:stretch>
          </p:blipFill>
          <p:spPr>
            <a:xfrm>
              <a:off x="1421493" y="2603554"/>
              <a:ext cx="4469258" cy="45206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BBE7FB-38E1-724C-91FF-BB9F33771669}"/>
              </a:ext>
            </a:extLst>
          </p:cNvPr>
          <p:cNvGrpSpPr/>
          <p:nvPr/>
        </p:nvGrpSpPr>
        <p:grpSpPr>
          <a:xfrm>
            <a:off x="1068376" y="1469391"/>
            <a:ext cx="4850073" cy="1093903"/>
            <a:chOff x="1515603" y="4458545"/>
            <a:chExt cx="4850073" cy="109390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2488CB9-7240-F84F-9212-8F5182A4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1515603" y="5028466"/>
              <a:ext cx="4489807" cy="523982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B394413-6326-4E46-9A60-F0A869D492CD}"/>
                </a:ext>
              </a:extLst>
            </p:cNvPr>
            <p:cNvGrpSpPr/>
            <p:nvPr/>
          </p:nvGrpSpPr>
          <p:grpSpPr>
            <a:xfrm>
              <a:off x="1607092" y="4458545"/>
              <a:ext cx="4758584" cy="1034736"/>
              <a:chOff x="1331808" y="6339777"/>
              <a:chExt cx="4758584" cy="1034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B6CA517-8DF8-7743-9E26-7E1800BE3EA6}"/>
                  </a:ext>
                </a:extLst>
              </p:cNvPr>
              <p:cNvGrpSpPr/>
              <p:nvPr/>
            </p:nvGrpSpPr>
            <p:grpSpPr>
              <a:xfrm>
                <a:off x="1331808" y="6339777"/>
                <a:ext cx="4207694" cy="538500"/>
                <a:chOff x="1526336" y="150521"/>
                <a:chExt cx="4207694" cy="538500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CD66EE6-3158-2040-8E43-C783C97F50F5}"/>
                    </a:ext>
                  </a:extLst>
                </p:cNvPr>
                <p:cNvSpPr txBox="1"/>
                <p:nvPr/>
              </p:nvSpPr>
              <p:spPr>
                <a:xfrm>
                  <a:off x="1560092" y="412022"/>
                  <a:ext cx="412683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 WT siGL2              WT si6C                 AB</a:t>
                  </a:r>
                  <a:r>
                    <a:rPr lang="en-US" sz="1200" baseline="30000" dirty="0"/>
                    <a:t>-/-</a:t>
                  </a:r>
                  <a:r>
                    <a:rPr lang="en-US" sz="1200" dirty="0"/>
                    <a:t> siGL2              AB</a:t>
                  </a:r>
                  <a:r>
                    <a:rPr lang="en-US" sz="1200" baseline="30000" dirty="0"/>
                    <a:t>-/-</a:t>
                  </a:r>
                  <a:r>
                    <a:rPr lang="en-US" sz="1200" dirty="0"/>
                    <a:t>si6C</a:t>
                  </a: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1F9D149-17FE-8E42-B8B5-5EC695770723}"/>
                    </a:ext>
                  </a:extLst>
                </p:cNvPr>
                <p:cNvCxnSpPr/>
                <p:nvPr/>
              </p:nvCxnSpPr>
              <p:spPr>
                <a:xfrm>
                  <a:off x="1526336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6DB5BC1D-7DA9-594E-981A-94ADEAECFFE3}"/>
                    </a:ext>
                  </a:extLst>
                </p:cNvPr>
                <p:cNvCxnSpPr/>
                <p:nvPr/>
              </p:nvCxnSpPr>
              <p:spPr>
                <a:xfrm>
                  <a:off x="2628112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59DCAA4-9DF8-484B-AD9A-CC6504B39014}"/>
                    </a:ext>
                  </a:extLst>
                </p:cNvPr>
                <p:cNvCxnSpPr/>
                <p:nvPr/>
              </p:nvCxnSpPr>
              <p:spPr>
                <a:xfrm>
                  <a:off x="3717854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60D9788-490F-E849-AE7A-2D1983008322}"/>
                    </a:ext>
                  </a:extLst>
                </p:cNvPr>
                <p:cNvCxnSpPr/>
                <p:nvPr/>
              </p:nvCxnSpPr>
              <p:spPr>
                <a:xfrm>
                  <a:off x="4819630" y="664171"/>
                  <a:ext cx="914400" cy="21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457584A1-04CD-494C-B76C-F554200DCC3A}"/>
                    </a:ext>
                  </a:extLst>
                </p:cNvPr>
                <p:cNvSpPr txBox="1"/>
                <p:nvPr/>
              </p:nvSpPr>
              <p:spPr>
                <a:xfrm>
                  <a:off x="3297271" y="150521"/>
                  <a:ext cx="62068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KIF21A</a:t>
                  </a: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374EB9-A36D-E84E-BECB-15B675CEF028}"/>
                  </a:ext>
                </a:extLst>
              </p:cNvPr>
              <p:cNvSpPr txBox="1"/>
              <p:nvPr/>
            </p:nvSpPr>
            <p:spPr>
              <a:xfrm>
                <a:off x="5573904" y="7023904"/>
                <a:ext cx="516488" cy="350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1000"/>
                  </a:lnSpc>
                  <a:defRPr sz="1000"/>
                </a:lvl1pPr>
              </a:lstStyle>
              <a:p>
                <a:r>
                  <a:rPr lang="en-US" dirty="0"/>
                  <a:t>132bp</a:t>
                </a:r>
              </a:p>
              <a:p>
                <a:r>
                  <a:rPr lang="en-US" dirty="0"/>
                  <a:t>121bp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515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C7C4F-3CB8-894C-A782-17B4E6F3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02" y="314280"/>
            <a:ext cx="6463016" cy="858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D7032-F9D7-9E4D-91B6-A61A06B71CE8}"/>
              </a:ext>
            </a:extLst>
          </p:cNvPr>
          <p:cNvSpPr txBox="1"/>
          <p:nvPr/>
        </p:nvSpPr>
        <p:spPr>
          <a:xfrm>
            <a:off x="334452" y="314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3F16A-5DCE-D543-97EE-509EC20E7CF6}"/>
              </a:ext>
            </a:extLst>
          </p:cNvPr>
          <p:cNvSpPr txBox="1"/>
          <p:nvPr/>
        </p:nvSpPr>
        <p:spPr>
          <a:xfrm>
            <a:off x="2722052" y="314280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DB152-8AB8-E249-848C-A5948E4480A6}"/>
              </a:ext>
            </a:extLst>
          </p:cNvPr>
          <p:cNvSpPr/>
          <p:nvPr/>
        </p:nvSpPr>
        <p:spPr>
          <a:xfrm>
            <a:off x="342468" y="8905360"/>
            <a:ext cx="6725224" cy="71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Quantification of AGO123-/- lane in PCR gel.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Quantification of gel shown in Figure 7 of (A) APIP,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(B) KIF21A, (C) FKBP14, (D) RUBCN, (E) PHDB1, (F) PPIP5K2, (G) TBC1D5, and (H) EPB41L2.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1FC32-4E78-E746-B7A1-17005FC57DC4}"/>
              </a:ext>
            </a:extLst>
          </p:cNvPr>
          <p:cNvSpPr txBox="1"/>
          <p:nvPr/>
        </p:nvSpPr>
        <p:spPr>
          <a:xfrm>
            <a:off x="4847204" y="314280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7FD8D-ACE6-004B-B9E8-C90D876A87E3}"/>
              </a:ext>
            </a:extLst>
          </p:cNvPr>
          <p:cNvSpPr txBox="1"/>
          <p:nvPr/>
        </p:nvSpPr>
        <p:spPr>
          <a:xfrm>
            <a:off x="334452" y="304537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237D4A-8927-754D-BD84-A274299CC43B}"/>
              </a:ext>
            </a:extLst>
          </p:cNvPr>
          <p:cNvSpPr txBox="1"/>
          <p:nvPr/>
        </p:nvSpPr>
        <p:spPr>
          <a:xfrm>
            <a:off x="2718044" y="304537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17A04-F34D-ED4B-8FAB-28DCA37ADC01}"/>
              </a:ext>
            </a:extLst>
          </p:cNvPr>
          <p:cNvSpPr txBox="1"/>
          <p:nvPr/>
        </p:nvSpPr>
        <p:spPr>
          <a:xfrm>
            <a:off x="4847204" y="3042758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46BF03-5BE0-3E42-897A-ED6B91E1F445}"/>
              </a:ext>
            </a:extLst>
          </p:cNvPr>
          <p:cNvSpPr txBox="1"/>
          <p:nvPr/>
        </p:nvSpPr>
        <p:spPr>
          <a:xfrm>
            <a:off x="342468" y="6047040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756A17-7B35-F449-AD5E-86CE21D17F8A}"/>
              </a:ext>
            </a:extLst>
          </p:cNvPr>
          <p:cNvSpPr txBox="1"/>
          <p:nvPr/>
        </p:nvSpPr>
        <p:spPr>
          <a:xfrm>
            <a:off x="2705220" y="6047040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4809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DB3D0-45A4-3447-A4C2-F096A38ECEF2}"/>
              </a:ext>
            </a:extLst>
          </p:cNvPr>
          <p:cNvSpPr/>
          <p:nvPr/>
        </p:nvSpPr>
        <p:spPr>
          <a:xfrm>
            <a:off x="1237008" y="147959"/>
            <a:ext cx="5298384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TABLE 1.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Primers for mRNA quantification and qPCR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0B16697-6A43-6643-9A7D-4E54AC6D22FE}"/>
              </a:ext>
            </a:extLst>
          </p:cNvPr>
          <p:cNvGraphicFramePr>
            <a:graphicFrameLocks noGrp="1"/>
          </p:cNvGraphicFramePr>
          <p:nvPr/>
        </p:nvGraphicFramePr>
        <p:xfrm>
          <a:off x="270933" y="540682"/>
          <a:ext cx="7230534" cy="8745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867">
                  <a:extLst>
                    <a:ext uri="{9D8B030D-6E8A-4147-A177-3AD203B41FA5}">
                      <a16:colId xmlns:a16="http://schemas.microsoft.com/office/drawing/2014/main" val="900905669"/>
                    </a:ext>
                  </a:extLst>
                </a:gridCol>
                <a:gridCol w="745067">
                  <a:extLst>
                    <a:ext uri="{9D8B030D-6E8A-4147-A177-3AD203B41FA5}">
                      <a16:colId xmlns:a16="http://schemas.microsoft.com/office/drawing/2014/main" val="583920524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454142884"/>
                    </a:ext>
                  </a:extLst>
                </a:gridCol>
              </a:tblGrid>
              <a:tr h="3256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5’ to 3’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034664"/>
                  </a:ext>
                </a:extLst>
              </a:tr>
              <a:tr h="437793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A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ATTTAGGTGACACTATAGAAGACAGGTCCGTTTCCGGTTG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428871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A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ATTTAGGTGACACTATAGAAGGGGAGACCCTCCAAAGTCTA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536843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A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ATCATTCCCCTTTCCCTTCTCC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3101714"/>
                  </a:ext>
                </a:extLst>
              </a:tr>
              <a:tr h="437793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B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 CCTATGAGTATGGCTCCTGTTG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394334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B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AGGGTTTGTGAGTTCCCTATTT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996068"/>
                  </a:ext>
                </a:extLst>
              </a:tr>
              <a:tr h="439268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C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ATTTAGGTGACACTATAGAAGAGCAGCAGTCTTCACCCAA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51054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GCAGCGTGGCATTCTGAGAT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886538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MYC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ATTTAGGTGACACTATAGAACTTGTACCTGCAGGATCTGA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6501389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CTCTTGGCAGCAGGATAGT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134214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GAPDH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ATTTAGGTGACACTATAGAACTCTGCTCCTCCTGTTCGAC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574770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TTGATTTTGGAGGGATCTCG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731656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A qPCR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AGCAAGCACAGGTACATCAG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045256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CAGTTGTGGCTGGAGTAGAAG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898722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B qPCR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706214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766666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C qPCR for knockdown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CTGGAGGTCTAAGCATTGGGC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079930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TCAGGGTCATTCTCAGGGTCAA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3500907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C qPCR for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388958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517214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GAPDH qPCR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GTCAACGGATTTGGTCGTATTG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021736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TGTAGTTGAGGTCAATGAAGGG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60878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MYC qPCR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TCTTCCCCTACCCTCTCAAC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45855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ACCAACCCCAATGTACTTCAG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3104883"/>
                  </a:ext>
                </a:extLst>
              </a:tr>
              <a:tr h="325654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HPRT1 qPCR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AGTTCTGTGGCCATCTGCTTAGTAG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090527"/>
                  </a:ext>
                </a:extLst>
              </a:tr>
              <a:tr h="266196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AAACAACAATCCGCCCAAAGG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286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42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DB3D0-45A4-3447-A4C2-F096A38ECEF2}"/>
              </a:ext>
            </a:extLst>
          </p:cNvPr>
          <p:cNvSpPr/>
          <p:nvPr/>
        </p:nvSpPr>
        <p:spPr>
          <a:xfrm>
            <a:off x="2258063" y="112216"/>
            <a:ext cx="284637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TABLE 2.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siRNAs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F1A27AD-698D-B643-A6F9-4201D8EEF193}"/>
              </a:ext>
            </a:extLst>
          </p:cNvPr>
          <p:cNvGraphicFramePr>
            <a:graphicFrameLocks noGrp="1"/>
          </p:cNvGraphicFramePr>
          <p:nvPr/>
        </p:nvGraphicFramePr>
        <p:xfrm>
          <a:off x="270933" y="540682"/>
          <a:ext cx="7230534" cy="3156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867">
                  <a:extLst>
                    <a:ext uri="{9D8B030D-6E8A-4147-A177-3AD203B41FA5}">
                      <a16:colId xmlns:a16="http://schemas.microsoft.com/office/drawing/2014/main" val="900905669"/>
                    </a:ext>
                  </a:extLst>
                </a:gridCol>
                <a:gridCol w="745067">
                  <a:extLst>
                    <a:ext uri="{9D8B030D-6E8A-4147-A177-3AD203B41FA5}">
                      <a16:colId xmlns:a16="http://schemas.microsoft.com/office/drawing/2014/main" val="583920524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454142884"/>
                    </a:ext>
                  </a:extLst>
                </a:gridCol>
              </a:tblGrid>
              <a:tr h="3256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5’ to 3’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034664"/>
                  </a:ext>
                </a:extLst>
              </a:tr>
              <a:tr h="437793">
                <a:tc rowSpan="2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UCGAAGUAUUCCGCGUACGdTdT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394334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TNRC6 B fragment for mRNA quantification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CGUACGCGGAAUACUUCGAdTdT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996068"/>
                  </a:ext>
                </a:extLst>
              </a:tr>
              <a:tr h="439268">
                <a:tc rowSpan="6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siTNRC6 C Pool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AAGUGGACGUUUGUGGUUCdTdT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510547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GAACCACAAACGUCCACUU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886538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MYC fragment for mRNA quantification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UACUGAUGUCAACCUGGAAGUGUAGAA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6501389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CUACACUUCCAGGUUGACAUCAGA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134214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GAPDH fragment for mRNA quantification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UGACAUUCAUGUUUGGGUUCAGUCCAG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574770"/>
                  </a:ext>
                </a:extLst>
              </a:tr>
              <a:tr h="32565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GGACUGAACCCAAACAUGAAUGUCA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731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28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DB3D0-45A4-3447-A4C2-F096A38ECEF2}"/>
              </a:ext>
            </a:extLst>
          </p:cNvPr>
          <p:cNvSpPr/>
          <p:nvPr/>
        </p:nvSpPr>
        <p:spPr>
          <a:xfrm>
            <a:off x="416689" y="5410"/>
            <a:ext cx="7098208" cy="498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TABLE 3.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PCR primers using in gel </a:t>
            </a:r>
            <a:b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electrophoresis and qPCR for alternative splicing analysis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EC713D-2AE1-244D-BB16-0E8F2460D500}"/>
              </a:ext>
            </a:extLst>
          </p:cNvPr>
          <p:cNvGraphicFramePr>
            <a:graphicFrameLocks noGrp="1"/>
          </p:cNvGraphicFramePr>
          <p:nvPr/>
        </p:nvGraphicFramePr>
        <p:xfrm>
          <a:off x="391221" y="641130"/>
          <a:ext cx="7123676" cy="92280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90738">
                  <a:extLst>
                    <a:ext uri="{9D8B030D-6E8A-4147-A177-3AD203B41FA5}">
                      <a16:colId xmlns:a16="http://schemas.microsoft.com/office/drawing/2014/main" val="2607792049"/>
                    </a:ext>
                  </a:extLst>
                </a:gridCol>
                <a:gridCol w="1266678">
                  <a:extLst>
                    <a:ext uri="{9D8B030D-6E8A-4147-A177-3AD203B41FA5}">
                      <a16:colId xmlns:a16="http://schemas.microsoft.com/office/drawing/2014/main" val="3164658667"/>
                    </a:ext>
                  </a:extLst>
                </a:gridCol>
                <a:gridCol w="908963">
                  <a:extLst>
                    <a:ext uri="{9D8B030D-6E8A-4147-A177-3AD203B41FA5}">
                      <a16:colId xmlns:a16="http://schemas.microsoft.com/office/drawing/2014/main" val="1526152761"/>
                    </a:ext>
                  </a:extLst>
                </a:gridCol>
                <a:gridCol w="630621">
                  <a:extLst>
                    <a:ext uri="{9D8B030D-6E8A-4147-A177-3AD203B41FA5}">
                      <a16:colId xmlns:a16="http://schemas.microsoft.com/office/drawing/2014/main" val="2096317003"/>
                    </a:ext>
                  </a:extLst>
                </a:gridCol>
                <a:gridCol w="3226676">
                  <a:extLst>
                    <a:ext uri="{9D8B030D-6E8A-4147-A177-3AD203B41FA5}">
                      <a16:colId xmlns:a16="http://schemas.microsoft.com/office/drawing/2014/main" val="1835579342"/>
                    </a:ext>
                  </a:extLst>
                </a:gridCol>
              </a:tblGrid>
              <a:tr h="1741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Gene Name</a:t>
                      </a:r>
                    </a:p>
                  </a:txBody>
                  <a:tcPr marL="39666" marR="3966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39666" marR="396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Sequence (5’-3’)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06606990"/>
                  </a:ext>
                </a:extLst>
              </a:tr>
              <a:tr h="174115">
                <a:tc rowSpan="2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Agarose gel electrophoresis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APIP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GCTCGGGAGGGAGACTGTTGTTC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461098532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CTGAATTCGTTCCTTTTGCACTCC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35914744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5’UTR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AAAGCCGTGCGGAGATTGGAGG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08460854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E3/4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CATGTCTTCAGGCTGAATTCGTTC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93945463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EPB41L2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Ex12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AGCATTGCCGTGGTACAAGA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194697159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EX15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TCGTCTTTCCCAACCTCTGC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138257975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FKBP14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TGGTCAGCCCATTTGGTTTACC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824025583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GCTCATCATTCCTCCTGCTCTGG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284916135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TGGAATGATTCATGGGATCTTGGTC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47630245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AGAGAGTTTCCAGTCATCATTAAGATCC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42890338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KIF21A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E22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AGATGCTTTACTAGGCCATGC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07687196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E25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ATGAGATCTGAAGACAGCGTG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421298280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PPIP5K2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E25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GATAATGATGATGAACCACATACTTC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508384225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E25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AGAGATGAAGTTGATCGAGCTGTG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79256742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E27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CTACAGTAGGATTCTGCTTCTGTTCC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31124300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E27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CACAAGAGTTCTTGGTGTTCTCAGG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75066762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PHLDB1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E9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AGAAGGAGCAGAAGGCAGTGGATC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213029703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E9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AGAAGCTGGTGGCCTTGGAGACAG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68132788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E10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TCCAACTGCTGGAACTCCAAGTC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92753817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RUBCN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AGTTCAGCTCACGTGATTCGGCAC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649635129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AAGGATTTGCTGCTTGAGGCTGTG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467005533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E11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TACCAGGAGGCTGAGCACGGAAGC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465570677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TCAGCAGACGTGGAGTGCAGGAAG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862729022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TBC1D5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AGTTACTTTTGGTGACGCTGTCC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80420303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ACTAGACATCCTCTGCAGCCAGAAG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57275611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CTGCTTCTCAGCTGCCCATTAATC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41875369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E5/6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GAAATAGCTTCCAGCAAATGCTGC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536294779"/>
                  </a:ext>
                </a:extLst>
              </a:tr>
              <a:tr h="174115">
                <a:tc rowSpan="2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QPCR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 row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EPB41L2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Ex13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GAAGGGGATAATATTTATGTCAGAC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632981580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Ex14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TGAGTTCACTAATGCTAGCCTG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69426549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Ex13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AAAATTCCTTGAGAGTAGAAGGG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035019290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Ex14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CGGCTCAGGTGTGGATTC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360919263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3 - Ex13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AGAGTAGAAGGGGATAATATTTATGTCAG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944483737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Ex12/15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CAGCTCATTGAAGGAAAGAG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98984377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1 - Ex15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ACTCTTTCGTCTTTCCCAACC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70873635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Ex12/15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CAGCTCATTGAAGGAAAGAGT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22480490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2 - Ex15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GCTCCACCTTACGAATCTCC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356543537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FKBP14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AGCGCATGTCACATCTCTGTCTAG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7429822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E2/4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GGAAAAGAAGGAAAAGGTAAAATTCC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405488259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E3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AGATCTAGACAGAGATGTGACATGC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50237604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E2/4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CTTTCTGGGGGAATTTTACCTTTTCC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18129219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KIF21A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E22-23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ACAAGATCTAGATAGCGTACCATTAG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3593049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TCTGATCCTGGGCTGTTTAAAG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842919280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CAGAAATAACCAGTGCTACCCA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919746755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E23-24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CCTCTACATTTTCTAATGGTACGC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2137130465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E22/24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CTAGGCCATGCTTTACAAGAAAATG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845869431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ATGAGATCTGAAGACAGCGTG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723650452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2 - E22/24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CTAGGCCATGCTTTACAAGAA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984352750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E26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CTCCTTCGGGCCTTGTTCTT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130040447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RUBCN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E13/E14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GGCCTCGATGTTCTCAGATGCTGA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697230254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E12/14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FWD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GAATTTGAAATCCAAGATGCTGACA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915300226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E13/E14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CCTTCTGATGTCAGCATCTGAGAAC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1541512048"/>
                  </a:ext>
                </a:extLst>
              </a:tr>
              <a:tr h="174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E12/14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REV</a:t>
                      </a:r>
                    </a:p>
                  </a:txBody>
                  <a:tcPr marL="39666" marR="396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CCTTCTGATGTCAGCATCTTGGATT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39666" marR="39666" marT="0" marB="0" anchor="ctr"/>
                </a:tc>
                <a:extLst>
                  <a:ext uri="{0D108BD9-81ED-4DB2-BD59-A6C34878D82A}">
                    <a16:rowId xmlns:a16="http://schemas.microsoft.com/office/drawing/2014/main" val="307308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161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condPaperFigures" id="{8C8667E1-BBAA-CA4A-ABA7-9C96929607F6}" vid="{42C51BFD-EB68-4D47-AD4C-2AD3554B9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82922</TotalTime>
  <Words>945</Words>
  <Application>Microsoft Macintosh PowerPoint</Application>
  <PresentationFormat>Custom</PresentationFormat>
  <Paragraphs>298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MS Mincho</vt:lpstr>
      <vt:lpstr>Arial</vt:lpstr>
      <vt:lpstr>Calibri</vt:lpstr>
      <vt:lpstr>Calibri Light</vt:lpstr>
      <vt:lpstr>Times New Roman</vt:lpstr>
      <vt:lpstr>Office Theme</vt:lpstr>
      <vt:lpstr>Prism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Johnson</dc:creator>
  <cp:lastModifiedBy>Microsoft Office User</cp:lastModifiedBy>
  <cp:revision>280</cp:revision>
  <cp:lastPrinted>2021-01-26T22:08:36Z</cp:lastPrinted>
  <dcterms:created xsi:type="dcterms:W3CDTF">2020-10-26T17:08:34Z</dcterms:created>
  <dcterms:modified xsi:type="dcterms:W3CDTF">2021-05-17T13:41:39Z</dcterms:modified>
</cp:coreProperties>
</file>