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09" r:id="rId2"/>
    <p:sldId id="310" r:id="rId3"/>
    <p:sldId id="311" r:id="rId4"/>
    <p:sldId id="307" r:id="rId5"/>
    <p:sldId id="312" r:id="rId6"/>
    <p:sldId id="313" r:id="rId7"/>
    <p:sldId id="314" r:id="rId8"/>
    <p:sldId id="315" r:id="rId9"/>
    <p:sldId id="288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5"/>
    <p:restoredTop sz="94699"/>
  </p:normalViewPr>
  <p:slideViewPr>
    <p:cSldViewPr snapToGrid="0" snapToObjects="1">
      <p:cViewPr varScale="1">
        <p:scale>
          <a:sx n="110" d="100"/>
          <a:sy n="110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2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00454"/>
            <a:ext cx="5915025" cy="486833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0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7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CB33-70AF-C04B-BA59-A2F694F359B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B35F-4543-F745-AD2B-64919DD5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459D311-8D05-B844-A8B4-CD0B8767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1" y="261060"/>
            <a:ext cx="3272609" cy="563488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1CC8B-5955-604E-B69D-5CEC248F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975019"/>
            <a:ext cx="5803900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BD27953E-EEBA-5047-80F3-AF1583408DFF}"/>
              </a:ext>
            </a:extLst>
          </p:cNvPr>
          <p:cNvSpPr txBox="1"/>
          <p:nvPr/>
        </p:nvSpPr>
        <p:spPr>
          <a:xfrm>
            <a:off x="236011" y="3735190"/>
            <a:ext cx="6357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S1. (A)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Targets for three siRNAs knocking down EWSR1, EWS-FLI1, or both are shown. (B) Western analysis of knockdown in A673 cells for EWSR1 or EWS-FLI1 by siRNA with </a:t>
            </a:r>
            <a:r>
              <a:rPr lang="en-US" sz="1000" dirty="0">
                <a:latin typeface="Symbol" pitchFamily="2" charset="2"/>
                <a:cs typeface="Arial" panose="020B0604020202020204" pitchFamily="34" charset="0"/>
              </a:rPr>
              <a:t>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-tubulin as a loading control. (C) Principal component analysis of knockdown in A673 of EWSR1, EWS-FLI1, or both, compared to the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siSCR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control treatment. (D) DESeq2 volcano plots indicating A673 transcripts increased or decreased &gt;2-fold, p-adj &lt;0.05, and no minimum threshold for expression. (E) Western analysis of EWSR1 knockdown in HEK293T/17 with TDP-43 shown as a loading control. (F) Principal component analysis of RNA-seq results for EWSR1 knockdown or exogenous EWS-FLI1 expression in HEK293T/17. (G) DESeq2 volcano plots indicating HEK293T/17 transcripts increased or decreased &gt;2-fold, p-adj &lt;0.05, and no minimum threshold for expression. (H)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Vinn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diagrams showing the overlap of genes activated or silenced in response to treatment.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9936B45-6237-B649-84E2-2FC6E619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2" y="411531"/>
            <a:ext cx="5205364" cy="563488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</a:t>
            </a:r>
            <a:r>
              <a:rPr 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(continued)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36264-174C-ED42-8AD7-28DCF24C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49" y="1027954"/>
            <a:ext cx="59436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FA78-51FB-CA44-AD10-4C308B80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Figure 2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BAAE1996-D5A9-CA4A-A289-BE123EE70B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04" y="6642143"/>
            <a:ext cx="5848347" cy="2275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FE203E-07A5-684C-95F5-31E9A854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687365"/>
            <a:ext cx="61976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AFC6D8-81CC-EA43-841F-D21D0C62B802}"/>
              </a:ext>
            </a:extLst>
          </p:cNvPr>
          <p:cNvSpPr txBox="1"/>
          <p:nvPr/>
        </p:nvSpPr>
        <p:spPr>
          <a:xfrm>
            <a:off x="374904" y="702346"/>
            <a:ext cx="610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 S2.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Heatmaps are shown for GO associated genes listed in the table. Heat maps are sorted by changes in transcripts abundance after knockdown in A673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(3), then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-EF (5), and finally exogenous expression of EWS-FLI1 in HEK293T/17 (7). Also shown are base mean expression values for genes in A673 (1) or HEK293T/17 (2).</a:t>
            </a:r>
          </a:p>
        </p:txBody>
      </p:sp>
    </p:spTree>
    <p:extLst>
      <p:ext uri="{BB962C8B-B14F-4D97-AF65-F5344CB8AC3E}">
        <p14:creationId xmlns:p14="http://schemas.microsoft.com/office/powerpoint/2010/main" val="410249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95198B6-86C7-3041-8F14-C621B43AFCF1}"/>
              </a:ext>
            </a:extLst>
          </p:cNvPr>
          <p:cNvSpPr txBox="1"/>
          <p:nvPr/>
        </p:nvSpPr>
        <p:spPr>
          <a:xfrm>
            <a:off x="643483" y="5933564"/>
            <a:ext cx="58058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 S3. A.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Cell growth assay of A673 after transfection of siRNAs targeted against EWS-FLI1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), EWSR1 (siEWSR1), or a scramble control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siSCR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Western blot of knockdown of EWS-FLI1, EWSR1, and scramble control in SK-N-MC cells.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Soft agar assays in SK-N-MC cells following knockdown of EWS-FLI1, EWSR1, or scramble control.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Bar graph quantifies relative colony count in SK-N-MC cells. (n=2).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68AA07-83E0-7646-A78B-C1EF34D8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1" y="411531"/>
            <a:ext cx="3272609" cy="563488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7D87C-A7EC-3340-AD6A-D5487DF1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130191"/>
            <a:ext cx="568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A0F006A-5F96-0549-8671-AB4FAB7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1" y="411531"/>
            <a:ext cx="3272609" cy="563488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9F523-558B-654F-A3A9-2AB919715AE9}"/>
              </a:ext>
            </a:extLst>
          </p:cNvPr>
          <p:cNvSpPr txBox="1"/>
          <p:nvPr/>
        </p:nvSpPr>
        <p:spPr>
          <a:xfrm>
            <a:off x="689951" y="6123815"/>
            <a:ext cx="55900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S4. A.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Western blot of HEK293T/17 cells co-transfected with V5-tagged EWS-FLI1 (V5 EWS-FLI1) and siRNA targeting EWSR1 or scramble control.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Western blot of co-immunoprecipitation of EWS-FLI1 with EWSR1 (B-1) from HEK293T/17 cells transfected with V5-EWS-FLI1. V5-EWS-FLI1 was detected using anti-V5 antibody. Mouse IgG serves as the negative control.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 immunoprecipitation (n = 1) of endogenous EWS-FLI1 with EWSR1 (B-1) from A673 cells. For this assay, 3 additional replicates did not yield sufficient signals in the EWSR1 IP to reach significance above background signals for the IgG control.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8F6257-A67D-BF46-A1A0-41D205A0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57" y="1428517"/>
            <a:ext cx="5334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41C3E3C-25FC-C446-9D49-63D79F34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1" y="411531"/>
            <a:ext cx="3272609" cy="563488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45CD9B-D7E7-2344-9BE2-DB129AEBB093}"/>
              </a:ext>
            </a:extLst>
          </p:cNvPr>
          <p:cNvSpPr txBox="1"/>
          <p:nvPr/>
        </p:nvSpPr>
        <p:spPr>
          <a:xfrm>
            <a:off x="427503" y="5423521"/>
            <a:ext cx="567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S5. A.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UV absorbance of total protein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uncrosslinked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HEK293T/17 lysates (n=3).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UV absorbance of total protein of crosslinked HEK293T/17 lysates (n=3). Dashed lines represent standard error about the mean.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8B228-C515-834F-9A37-162971ED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95" y="1218070"/>
            <a:ext cx="3022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D46504FE-AA46-8244-80BC-32EE58441E5E}"/>
              </a:ext>
            </a:extLst>
          </p:cNvPr>
          <p:cNvSpPr txBox="1"/>
          <p:nvPr/>
        </p:nvSpPr>
        <p:spPr>
          <a:xfrm>
            <a:off x="273842" y="6416165"/>
            <a:ext cx="618691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 S6. A.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Crosslinked immunoprecipitation assay of EWS-FLI1 from HEK293T/17 cells transfected with EWS-FLI1 as assessed by ELISA. Endogenous EWSR1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immunoprecipitates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with EWS-FLI1.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Crosslinked immunoprecipitation assay of EWS-FLI1 from HEK293T/17 cells transfected with EWS-FLI1 as assessed by ELISA. Endogenous RNA Pol II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immunoprecipitates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with EWS-FLI1. Western blot of HEK293T/17 cells with no transfection control, EWS-FLI1, and EWS(YS37)-FLI1 probed with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 antibody targeted against the C-terminal FLI1 domain and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 antibody targeted the V5-tag on the N-terminal domain of EWS-FLI1.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Crosslinked immunoprecipitation assay of EWS-FLI1 from HEK293 cells transfected with YS37 EWS-FLI1 mutant as assessed by ELISA. There is no significant enrichment of endogenous EWSR1 with the YS37 mutant.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Crosslinked immunoprecipitation assay of EWS-FLI1 from HEK293 cells transfected with YS37 EWS-FLI1 mutant as assessed by ELISA. There is no significant enrichment of endogenous RNA Pol II with the YS37 mutant. Error bars represent standard error. Student’s T-test, *** = p&lt;0.005; * = p&lt;0.05;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n.s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= p&gt;0.05.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224BF8F-7E32-FB49-9180-BDDA92A7A089}"/>
              </a:ext>
            </a:extLst>
          </p:cNvPr>
          <p:cNvSpPr txBox="1">
            <a:spLocks/>
          </p:cNvSpPr>
          <p:nvPr/>
        </p:nvSpPr>
        <p:spPr>
          <a:xfrm>
            <a:off x="235291" y="253939"/>
            <a:ext cx="3272609" cy="5634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FAAFD8-A311-FF40-9764-255CD976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705654"/>
            <a:ext cx="57785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F533-E8D9-444B-9140-E7912C024121}"/>
              </a:ext>
            </a:extLst>
          </p:cNvPr>
          <p:cNvSpPr txBox="1"/>
          <p:nvPr/>
        </p:nvSpPr>
        <p:spPr>
          <a:xfrm>
            <a:off x="1780749" y="1283007"/>
            <a:ext cx="190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Proteinase K treated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E93C3-2237-3742-8E12-4C6C9FDF2889}"/>
              </a:ext>
            </a:extLst>
          </p:cNvPr>
          <p:cNvSpPr txBox="1"/>
          <p:nvPr/>
        </p:nvSpPr>
        <p:spPr>
          <a:xfrm>
            <a:off x="1523885" y="2901171"/>
            <a:ext cx="32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S7.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Transmission electron microscopy images of crosslinked immunoprecipitated RNA Pol II treated with 5 ug of proteinase K. Scale bar = 50 nm.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B1885-CA0C-7044-AE47-0BD5D768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39" y="1625427"/>
            <a:ext cx="2451100" cy="1143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3B994A6-ADFE-DF4D-A8DB-B07534BB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1" y="411531"/>
            <a:ext cx="3272609" cy="563488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FEE6E2-747B-3941-98FA-6C8E92CB4CC5}"/>
              </a:ext>
            </a:extLst>
          </p:cNvPr>
          <p:cNvCxnSpPr>
            <a:cxnSpLocks/>
          </p:cNvCxnSpPr>
          <p:nvPr/>
        </p:nvCxnSpPr>
        <p:spPr>
          <a:xfrm>
            <a:off x="3359988" y="2589168"/>
            <a:ext cx="45863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4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185353</TotalTime>
  <Words>759</Words>
  <Application>Microsoft Macintosh PowerPoint</Application>
  <PresentationFormat>Letter Paper (8.5x11 in)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Supplemental Figure S1</vt:lpstr>
      <vt:lpstr>Supplemental Figure S1 (continued)</vt:lpstr>
      <vt:lpstr>Supplemental Figure 2</vt:lpstr>
      <vt:lpstr>PowerPoint Presentation</vt:lpstr>
      <vt:lpstr>Supplemental Figure 3</vt:lpstr>
      <vt:lpstr>Supplemental Figure 4</vt:lpstr>
      <vt:lpstr>Supplemental Figure 5</vt:lpstr>
      <vt:lpstr>PowerPoint Presentation</vt:lpstr>
      <vt:lpstr>Supplemental Figure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Schwartz, Jacob C - (jcschwartz)</cp:lastModifiedBy>
  <cp:revision>257</cp:revision>
  <cp:lastPrinted>2021-05-03T19:06:18Z</cp:lastPrinted>
  <dcterms:created xsi:type="dcterms:W3CDTF">2020-01-23T21:42:11Z</dcterms:created>
  <dcterms:modified xsi:type="dcterms:W3CDTF">2021-05-05T20:40:08Z</dcterms:modified>
</cp:coreProperties>
</file>