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302" r:id="rId2"/>
  </p:sldIdLst>
  <p:sldSz cx="6400800" cy="8229600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201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inyu Sun" initials="QS" lastIdx="3" clrIdx="0">
    <p:extLst>
      <p:ext uri="{19B8F6BF-5375-455C-9EA6-DF929625EA0E}">
        <p15:presenceInfo xmlns:p15="http://schemas.microsoft.com/office/powerpoint/2012/main" userId="64a5c1453d9c019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2080" autoAdjust="0"/>
  </p:normalViewPr>
  <p:slideViewPr>
    <p:cSldViewPr snapToGrid="0">
      <p:cViewPr varScale="1">
        <p:scale>
          <a:sx n="49" d="100"/>
          <a:sy n="49" d="100"/>
        </p:scale>
        <p:origin x="2196" y="39"/>
      </p:cViewPr>
      <p:guideLst>
        <p:guide orient="horz" pos="2592"/>
        <p:guide pos="201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nny\kvp_lab\Cell_Cycle_RNA-Seq\LincRNA-Quiescent%20project-Q-PCR\WI38-cellcycle-all-genes-qpcr-final-res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unny\kvp_lab\Cell_Cycle_RNA-Seq\LincRNA-Quiescent%20project-Q-PCR\N-C%20fractination\20200210-222kd-n-c-frac_data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unny\kvp_lab\Cell_Cycle_RNA-Seq\LincRNA-Quiescent%20project-Q-PCR\N-C%20fractination\20200210-222kd-n-c-frac_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i="1" dirty="0"/>
              <a:t>CDKN1B</a:t>
            </a:r>
            <a:r>
              <a:rPr lang="en-US" dirty="0"/>
              <a:t> 3'-UTR activity</a:t>
            </a:r>
          </a:p>
        </c:rich>
      </c:tx>
      <c:layout>
        <c:manualLayout>
          <c:xMode val="edge"/>
          <c:yMode val="edge"/>
          <c:x val="0.2797564663666261"/>
          <c:y val="0.127941670704239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'reporter-p27'!$P$5:$R$5</c:f>
                <c:numCache>
                  <c:formatCode>General</c:formatCode>
                  <c:ptCount val="3"/>
                  <c:pt idx="1">
                    <c:v>0.45052667112682537</c:v>
                  </c:pt>
                  <c:pt idx="2">
                    <c:v>6.0091830236417183E-2</c:v>
                  </c:pt>
                </c:numCache>
              </c:numRef>
            </c:plus>
            <c:minus>
              <c:numRef>
                <c:f>'reporter-p27'!$P$5:$R$5</c:f>
                <c:numCache>
                  <c:formatCode>General</c:formatCode>
                  <c:ptCount val="3"/>
                  <c:pt idx="1">
                    <c:v>0.45052667112682537</c:v>
                  </c:pt>
                  <c:pt idx="2">
                    <c:v>6.0091830236417183E-2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'reporter-p27'!$P$3:$R$3</c:f>
              <c:strCache>
                <c:ptCount val="3"/>
                <c:pt idx="0">
                  <c:v>Ctr</c:v>
                </c:pt>
                <c:pt idx="1">
                  <c:v>sh1</c:v>
                </c:pt>
                <c:pt idx="2">
                  <c:v>sh2</c:v>
                </c:pt>
              </c:strCache>
            </c:strRef>
          </c:cat>
          <c:val>
            <c:numRef>
              <c:f>'reporter-p27'!$P$4:$R$4</c:f>
              <c:numCache>
                <c:formatCode>General</c:formatCode>
                <c:ptCount val="3"/>
                <c:pt idx="0">
                  <c:v>1</c:v>
                </c:pt>
                <c:pt idx="1">
                  <c:v>1.1596773481996421</c:v>
                </c:pt>
                <c:pt idx="2">
                  <c:v>0.87583840782029398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E9-49DE-AB3B-7564D4FC7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4839568"/>
        <c:axId val="287166384"/>
      </c:barChart>
      <c:catAx>
        <c:axId val="244839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87166384"/>
        <c:crosses val="autoZero"/>
        <c:auto val="1"/>
        <c:lblAlgn val="ctr"/>
        <c:lblOffset val="100"/>
        <c:noMultiLvlLbl val="0"/>
      </c:catAx>
      <c:valAx>
        <c:axId val="2871663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Relative 3'-UTR activity</a:t>
                </a:r>
              </a:p>
            </c:rich>
          </c:tx>
          <c:layout>
            <c:manualLayout>
              <c:xMode val="edge"/>
              <c:yMode val="edge"/>
              <c:x val="7.1297144008684615E-2"/>
              <c:y val="0.1997599781337545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44839568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 b="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Nuclear MIR222HG </a:t>
            </a:r>
          </a:p>
        </c:rich>
      </c:tx>
      <c:layout>
        <c:manualLayout>
          <c:xMode val="edge"/>
          <c:yMode val="edge"/>
          <c:x val="0.23869154760928232"/>
          <c:y val="6.686666214258803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(Sheet1!$M$23,Sheet1!$O$23,Sheet1!$Q$23)</c:f>
                <c:numCache>
                  <c:formatCode>General</c:formatCode>
                  <c:ptCount val="3"/>
                  <c:pt idx="1">
                    <c:v>1.0026722511206331E-2</c:v>
                  </c:pt>
                  <c:pt idx="2">
                    <c:v>3.5215507832189988E-3</c:v>
                  </c:pt>
                </c:numCache>
              </c:numRef>
            </c:plus>
            <c:minus>
              <c:numRef>
                <c:f>(Sheet1!$M$23,Sheet1!$O$23,Sheet1!$Q$23)</c:f>
                <c:numCache>
                  <c:formatCode>General</c:formatCode>
                  <c:ptCount val="3"/>
                  <c:pt idx="1">
                    <c:v>1.0026722511206331E-2</c:v>
                  </c:pt>
                  <c:pt idx="2">
                    <c:v>3.5215507832189988E-3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(Sheet1!$M$18,Sheet1!$O$18,Sheet1!$Q$18)</c:f>
              <c:strCache>
                <c:ptCount val="3"/>
                <c:pt idx="0">
                  <c:v>Ctr</c:v>
                </c:pt>
                <c:pt idx="1">
                  <c:v>sh1</c:v>
                </c:pt>
                <c:pt idx="2">
                  <c:v>sh2</c:v>
                </c:pt>
              </c:strCache>
            </c:strRef>
          </c:cat>
          <c:val>
            <c:numRef>
              <c:f>(Sheet1!$M$22,Sheet1!$O$22,Sheet1!$Q$22)</c:f>
              <c:numCache>
                <c:formatCode>General</c:formatCode>
                <c:ptCount val="3"/>
                <c:pt idx="0">
                  <c:v>1</c:v>
                </c:pt>
                <c:pt idx="1">
                  <c:v>5.6539924354140181E-2</c:v>
                </c:pt>
                <c:pt idx="2">
                  <c:v>7.3711433249060068E-3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41-4075-A687-B672AA74E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4250160"/>
        <c:axId val="1"/>
      </c:barChart>
      <c:catAx>
        <c:axId val="43425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Relative RNA levels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34250160"/>
        <c:crosses val="autoZero"/>
        <c:crossBetween val="between"/>
        <c:majorUnit val="0.2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 b="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n-US"/>
              <a:t>Cytoplasmic MIR222HG </a:t>
            </a:r>
          </a:p>
        </c:rich>
      </c:tx>
      <c:layout>
        <c:manualLayout>
          <c:xMode val="edge"/>
          <c:yMode val="edge"/>
          <c:x val="0.24906743773827006"/>
          <c:y val="3.83141993629585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(Sheet1!$M$31,Sheet1!$O$31,Sheet1!$Q$31)</c:f>
                <c:numCache>
                  <c:formatCode>General</c:formatCode>
                  <c:ptCount val="3"/>
                  <c:pt idx="1">
                    <c:v>3.5573789399797148E-2</c:v>
                  </c:pt>
                  <c:pt idx="2">
                    <c:v>1.3013673512457867E-3</c:v>
                  </c:pt>
                </c:numCache>
              </c:numRef>
            </c:plus>
            <c:minus>
              <c:numRef>
                <c:f>(Sheet1!$M$31,Sheet1!$O$31,Sheet1!$Q$31)</c:f>
                <c:numCache>
                  <c:formatCode>General</c:formatCode>
                  <c:ptCount val="3"/>
                  <c:pt idx="1">
                    <c:v>3.5573789399797148E-2</c:v>
                  </c:pt>
                  <c:pt idx="2">
                    <c:v>1.3013673512457867E-3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(Sheet1!$M$18,Sheet1!$O$18,Sheet1!$Q$18)</c:f>
              <c:strCache>
                <c:ptCount val="3"/>
                <c:pt idx="0">
                  <c:v>Ctr</c:v>
                </c:pt>
                <c:pt idx="1">
                  <c:v>sh1</c:v>
                </c:pt>
                <c:pt idx="2">
                  <c:v>sh2</c:v>
                </c:pt>
              </c:strCache>
            </c:strRef>
          </c:cat>
          <c:val>
            <c:numRef>
              <c:f>(Sheet1!$M$30,Sheet1!$O$30,Sheet1!$Q$30)</c:f>
              <c:numCache>
                <c:formatCode>General</c:formatCode>
                <c:ptCount val="3"/>
                <c:pt idx="0">
                  <c:v>1</c:v>
                </c:pt>
                <c:pt idx="1">
                  <c:v>8.0657652675389768E-2</c:v>
                </c:pt>
                <c:pt idx="2">
                  <c:v>4.3640812858798941E-3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6B-46CB-9526-4B47E4C490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4247280"/>
        <c:axId val="1"/>
      </c:barChart>
      <c:catAx>
        <c:axId val="434247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Relative RNA levels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4342472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 b="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91AB21-7CBD-411A-B704-8024F7109C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FA07B-D5E4-450E-A0CB-2F56E3DCCE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438183" y="0"/>
            <a:ext cx="4160937" cy="366486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r">
              <a:defRPr sz="1200"/>
            </a:lvl1pPr>
          </a:lstStyle>
          <a:p>
            <a:fld id="{B0FCC72F-20DD-4561-AB60-B82C4AAE645C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390152-B369-4346-84B5-A68A5BE332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948719"/>
            <a:ext cx="4160937" cy="36648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1F7CB-6AEB-4F44-833B-84D45E7045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438183" y="6948719"/>
            <a:ext cx="4160937" cy="36648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r">
              <a:defRPr sz="1200"/>
            </a:lvl1pPr>
          </a:lstStyle>
          <a:p>
            <a:fld id="{B5B10474-D27E-44CD-AEB2-78B544E5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22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19" tIns="48310" rIns="96619" bIns="4831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19" tIns="48310" rIns="96619" bIns="48310" rtlCol="0"/>
          <a:lstStyle>
            <a:lvl1pPr algn="r">
              <a:defRPr sz="1300"/>
            </a:lvl1pPr>
          </a:lstStyle>
          <a:p>
            <a:fld id="{6096B4B4-BAC3-4C1A-8FC2-BBC5C357C7C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41750" y="914400"/>
            <a:ext cx="19177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9" tIns="48310" rIns="96619" bIns="48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3"/>
            <a:ext cx="7680960" cy="2880360"/>
          </a:xfrm>
          <a:prstGeom prst="rect">
            <a:avLst/>
          </a:prstGeom>
        </p:spPr>
        <p:txBody>
          <a:bodyPr vert="horz" lIns="96619" tIns="48310" rIns="96619" bIns="4831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19" tIns="48310" rIns="96619" bIns="4831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19" tIns="48310" rIns="96619" bIns="48310" rtlCol="0" anchor="b"/>
          <a:lstStyle>
            <a:lvl1pPr algn="r">
              <a:defRPr sz="1300"/>
            </a:lvl1pPr>
          </a:lstStyle>
          <a:p>
            <a:fld id="{F6A2A8B2-3E3C-4AE3-BA2F-7BD0A549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22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1pPr>
    <a:lvl2pPr marL="412623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2pPr>
    <a:lvl3pPr marL="825246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3pPr>
    <a:lvl4pPr marL="1237870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4pPr>
    <a:lvl5pPr marL="1650492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5pPr>
    <a:lvl6pPr marL="2063115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6pPr>
    <a:lvl7pPr marL="2475738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7pPr>
    <a:lvl8pPr marL="2888361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8pPr>
    <a:lvl9pPr marL="3300983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A8B2-3E3C-4AE3-BA2F-7BD0A54983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4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1346836"/>
            <a:ext cx="5440680" cy="2865120"/>
          </a:xfrm>
        </p:spPr>
        <p:txBody>
          <a:bodyPr anchor="b"/>
          <a:lstStyle>
            <a:lvl1pPr algn="ct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4322446"/>
            <a:ext cx="4800600" cy="1986914"/>
          </a:xfrm>
        </p:spPr>
        <p:txBody>
          <a:bodyPr/>
          <a:lstStyle>
            <a:lvl1pPr marL="0" indent="0" algn="ctr">
              <a:buNone/>
              <a:defRPr sz="168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260"/>
            </a:lvl3pPr>
            <a:lvl4pPr marL="960120" indent="0" algn="ctr">
              <a:buNone/>
              <a:defRPr sz="1120"/>
            </a:lvl4pPr>
            <a:lvl5pPr marL="1280160" indent="0" algn="ctr">
              <a:buNone/>
              <a:defRPr sz="1120"/>
            </a:lvl5pPr>
            <a:lvl6pPr marL="1600200" indent="0" algn="ctr">
              <a:buNone/>
              <a:defRPr sz="1120"/>
            </a:lvl6pPr>
            <a:lvl7pPr marL="1920240" indent="0" algn="ctr">
              <a:buNone/>
              <a:defRPr sz="1120"/>
            </a:lvl7pPr>
            <a:lvl8pPr marL="2240280" indent="0" algn="ctr">
              <a:buNone/>
              <a:defRPr sz="1120"/>
            </a:lvl8pPr>
            <a:lvl9pPr marL="2560320" indent="0" algn="ctr">
              <a:buNone/>
              <a:defRPr sz="1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1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6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3" y="438150"/>
            <a:ext cx="1380173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438150"/>
            <a:ext cx="4060508" cy="697420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9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0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2" y="2051688"/>
            <a:ext cx="5520690" cy="3423284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2" y="5507358"/>
            <a:ext cx="5520690" cy="1800224"/>
          </a:xfrm>
        </p:spPr>
        <p:txBody>
          <a:bodyPr/>
          <a:lstStyle>
            <a:lvl1pPr marL="0" indent="0">
              <a:buNone/>
              <a:defRPr sz="1680">
                <a:solidFill>
                  <a:schemeClr val="tx1"/>
                </a:solidFill>
              </a:defRPr>
            </a:lvl1pPr>
            <a:lvl2pPr marL="320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400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9601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2801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6002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19202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240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6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2190750"/>
            <a:ext cx="272034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2190750"/>
            <a:ext cx="272034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438152"/>
            <a:ext cx="552069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2017396"/>
            <a:ext cx="2707838" cy="988694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3006090"/>
            <a:ext cx="2707838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2017396"/>
            <a:ext cx="2721174" cy="988694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3006090"/>
            <a:ext cx="2721174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0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3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548640"/>
            <a:ext cx="2064425" cy="192024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1184912"/>
            <a:ext cx="3240405" cy="5848350"/>
          </a:xfrm>
        </p:spPr>
        <p:txBody>
          <a:bodyPr/>
          <a:lstStyle>
            <a:lvl1pPr>
              <a:defRPr sz="2240"/>
            </a:lvl1pPr>
            <a:lvl2pPr>
              <a:defRPr sz="1960"/>
            </a:lvl2pPr>
            <a:lvl3pPr>
              <a:defRPr sz="168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2468880"/>
            <a:ext cx="2064425" cy="4573906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548640"/>
            <a:ext cx="2064425" cy="192024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1184912"/>
            <a:ext cx="3240405" cy="5848350"/>
          </a:xfrm>
        </p:spPr>
        <p:txBody>
          <a:bodyPr anchor="t"/>
          <a:lstStyle>
            <a:lvl1pPr marL="0" indent="0">
              <a:buNone/>
              <a:defRPr sz="2240"/>
            </a:lvl1pPr>
            <a:lvl2pPr marL="320040" indent="0">
              <a:buNone/>
              <a:defRPr sz="1960"/>
            </a:lvl2pPr>
            <a:lvl3pPr marL="640080" indent="0">
              <a:buNone/>
              <a:defRPr sz="1680"/>
            </a:lvl3pPr>
            <a:lvl4pPr marL="960120" indent="0">
              <a:buNone/>
              <a:defRPr sz="1400"/>
            </a:lvl4pPr>
            <a:lvl5pPr marL="1280160" indent="0">
              <a:buNone/>
              <a:defRPr sz="1400"/>
            </a:lvl5pPr>
            <a:lvl6pPr marL="1600200" indent="0">
              <a:buNone/>
              <a:defRPr sz="1400"/>
            </a:lvl6pPr>
            <a:lvl7pPr marL="1920240" indent="0">
              <a:buNone/>
              <a:defRPr sz="1400"/>
            </a:lvl7pPr>
            <a:lvl8pPr marL="2240280" indent="0">
              <a:buNone/>
              <a:defRPr sz="1400"/>
            </a:lvl8pPr>
            <a:lvl9pPr marL="2560320" indent="0">
              <a:buNone/>
              <a:defRPr sz="1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2468880"/>
            <a:ext cx="2064425" cy="4573906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6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438152"/>
            <a:ext cx="552069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2190750"/>
            <a:ext cx="552069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7627622"/>
            <a:ext cx="14401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7627622"/>
            <a:ext cx="216027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7627622"/>
            <a:ext cx="14401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9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40080" rtl="0" eaLnBrk="1" latinLnBrk="0" hangingPunct="1">
        <a:lnSpc>
          <a:spcPct val="90000"/>
        </a:lnSpc>
        <a:spcBef>
          <a:spcPct val="0"/>
        </a:spcBef>
        <a:buNone/>
        <a:defRPr sz="3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" indent="-160020" algn="l" defTabSz="64008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196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201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76022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20802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7203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1pPr>
      <a:lvl2pPr marL="3200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2402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58FC9752-1645-4B7C-934B-0E861646C865}"/>
              </a:ext>
            </a:extLst>
          </p:cNvPr>
          <p:cNvGrpSpPr/>
          <p:nvPr/>
        </p:nvGrpSpPr>
        <p:grpSpPr>
          <a:xfrm>
            <a:off x="3853889" y="2615778"/>
            <a:ext cx="2128823" cy="1657349"/>
            <a:chOff x="360377" y="3286125"/>
            <a:chExt cx="2128823" cy="1657349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E8C71C8C-8768-422B-902E-5C59EF707B36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04784351"/>
                </p:ext>
              </p:extLst>
            </p:nvPr>
          </p:nvGraphicFramePr>
          <p:xfrm>
            <a:off x="360377" y="3286125"/>
            <a:ext cx="2128823" cy="165734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628C4AA-6D35-4AF1-9E13-741BD363022C}"/>
                </a:ext>
              </a:extLst>
            </p:cNvPr>
            <p:cNvSpPr txBox="1"/>
            <p:nvPr/>
          </p:nvSpPr>
          <p:spPr>
            <a:xfrm>
              <a:off x="1473200" y="3695700"/>
              <a:ext cx="35618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N.S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22E5E5D-6120-4A20-8289-118E095628C3}"/>
                </a:ext>
              </a:extLst>
            </p:cNvPr>
            <p:cNvSpPr txBox="1"/>
            <p:nvPr/>
          </p:nvSpPr>
          <p:spPr>
            <a:xfrm>
              <a:off x="1936750" y="4026127"/>
              <a:ext cx="539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N.S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06CF7FAA-6A98-4099-BE24-93DA4DA54B85}"/>
              </a:ext>
            </a:extLst>
          </p:cNvPr>
          <p:cNvSpPr/>
          <p:nvPr/>
        </p:nvSpPr>
        <p:spPr>
          <a:xfrm>
            <a:off x="197386" y="547598"/>
            <a:ext cx="38446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11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EB6322-9899-45EE-B571-5283050A6593}"/>
              </a:ext>
            </a:extLst>
          </p:cNvPr>
          <p:cNvSpPr/>
          <p:nvPr/>
        </p:nvSpPr>
        <p:spPr>
          <a:xfrm>
            <a:off x="89270" y="195075"/>
            <a:ext cx="6197545" cy="27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r>
              <a:rPr lang="en-US" sz="12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Supplemental Fig. S5 </a:t>
            </a:r>
            <a:r>
              <a:rPr lang="en-US" sz="12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78510478-99CC-4A66-8909-153FE89939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89" y="2505336"/>
            <a:ext cx="3364794" cy="285633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FEAC30C-9BDD-42B8-8BDA-80C3488FBD24}"/>
              </a:ext>
            </a:extLst>
          </p:cNvPr>
          <p:cNvSpPr/>
          <p:nvPr/>
        </p:nvSpPr>
        <p:spPr>
          <a:xfrm>
            <a:off x="3892492" y="2662215"/>
            <a:ext cx="38446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1100" b="1" dirty="0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CEE3280C-6987-41EA-94FE-ECE160B536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2465299"/>
              </p:ext>
            </p:extLst>
          </p:nvPr>
        </p:nvGraphicFramePr>
        <p:xfrm>
          <a:off x="324817" y="512784"/>
          <a:ext cx="1938351" cy="1709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1EB2621-1A1F-4A66-B4C9-03211409FA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9273916"/>
              </p:ext>
            </p:extLst>
          </p:nvPr>
        </p:nvGraphicFramePr>
        <p:xfrm>
          <a:off x="2086469" y="560532"/>
          <a:ext cx="1998258" cy="1657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30C5CF0-5D44-4C18-B5D6-02B895831B4E}"/>
              </a:ext>
            </a:extLst>
          </p:cNvPr>
          <p:cNvSpPr txBox="1"/>
          <p:nvPr/>
        </p:nvSpPr>
        <p:spPr>
          <a:xfrm>
            <a:off x="1366220" y="1751990"/>
            <a:ext cx="25519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27531A-1204-41F8-8E6D-6AF1432F2E90}"/>
              </a:ext>
            </a:extLst>
          </p:cNvPr>
          <p:cNvSpPr txBox="1"/>
          <p:nvPr/>
        </p:nvSpPr>
        <p:spPr>
          <a:xfrm>
            <a:off x="1771088" y="1820463"/>
            <a:ext cx="25519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F0FDAD-D122-4545-AB54-A1029E9EF3B6}"/>
              </a:ext>
            </a:extLst>
          </p:cNvPr>
          <p:cNvSpPr txBox="1"/>
          <p:nvPr/>
        </p:nvSpPr>
        <p:spPr>
          <a:xfrm>
            <a:off x="3175211" y="1706957"/>
            <a:ext cx="21993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689CA0-CF4C-49D9-9248-0B4593FFBDA8}"/>
              </a:ext>
            </a:extLst>
          </p:cNvPr>
          <p:cNvSpPr txBox="1"/>
          <p:nvPr/>
        </p:nvSpPr>
        <p:spPr>
          <a:xfrm>
            <a:off x="3598691" y="1826022"/>
            <a:ext cx="25519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D5807D-3431-4B92-A844-B7CC5F3F01CC}"/>
              </a:ext>
            </a:extLst>
          </p:cNvPr>
          <p:cNvSpPr/>
          <p:nvPr/>
        </p:nvSpPr>
        <p:spPr>
          <a:xfrm>
            <a:off x="197386" y="2657154"/>
            <a:ext cx="38446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11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16C8AE-7E6A-4A3F-B56D-B704080721C1}"/>
              </a:ext>
            </a:extLst>
          </p:cNvPr>
          <p:cNvSpPr/>
          <p:nvPr/>
        </p:nvSpPr>
        <p:spPr>
          <a:xfrm>
            <a:off x="265738" y="6011720"/>
            <a:ext cx="5852960" cy="1842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1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Supplemental Fig. S5. Spliced mature </a:t>
            </a:r>
            <a:r>
              <a:rPr lang="en-US" sz="1100" b="1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facilitates cell cycle re-entry post quiescence in a micro-RNA independent manner. 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(A) RT-qPCR to quantify the levels of spliced MIR222HG in (a) nuclear fraction or (b) cytoplasmic fraction, of control and MIR222HG shRNA treated WI-38 cells. (B) Top events from 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Kegg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pathway analyses of 398 DEGs in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-depleted cells. (C) Reporter assay (luciferase assay) to measure the luciferase activity, using a p27 3’-UTR reporter system, in control and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-depleted cells. *:p≤0.05, **:p≤ 0.01, ***:p ≤0.001, ****: p ≤0.0001 by two-tailed student’s t-test, n=3 for all figures. Error bars represent standard deviation.</a:t>
            </a:r>
            <a:endParaRPr lang="en-US" sz="1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542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26200</TotalTime>
  <Words>170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Sun, Qinyu</dc:creator>
  <cp:lastModifiedBy>Qinyu Sun</cp:lastModifiedBy>
  <cp:revision>950</cp:revision>
  <cp:lastPrinted>2020-02-10T00:46:49Z</cp:lastPrinted>
  <dcterms:created xsi:type="dcterms:W3CDTF">2016-10-30T17:57:24Z</dcterms:created>
  <dcterms:modified xsi:type="dcterms:W3CDTF">2020-06-16T19:01:51Z</dcterms:modified>
</cp:coreProperties>
</file>