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handoutMasterIdLst>
    <p:handoutMasterId r:id="rId5"/>
  </p:handoutMasterIdLst>
  <p:sldIdLst>
    <p:sldId id="299" r:id="rId2"/>
    <p:sldId id="312" r:id="rId3"/>
  </p:sldIdLst>
  <p:sldSz cx="6400800" cy="82296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201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inyu Sun" initials="QS" lastIdx="3" clrIdx="0">
    <p:extLst>
      <p:ext uri="{19B8F6BF-5375-455C-9EA6-DF929625EA0E}">
        <p15:presenceInfo xmlns:p15="http://schemas.microsoft.com/office/powerpoint/2012/main" userId="64a5c1453d9c01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6" autoAdjust="0"/>
    <p:restoredTop sz="92080" autoAdjust="0"/>
  </p:normalViewPr>
  <p:slideViewPr>
    <p:cSldViewPr snapToGrid="0">
      <p:cViewPr>
        <p:scale>
          <a:sx n="100" d="100"/>
          <a:sy n="100" d="100"/>
        </p:scale>
        <p:origin x="1425" y="36"/>
      </p:cViewPr>
      <p:guideLst>
        <p:guide orient="horz" pos="2592"/>
        <p:guide pos="20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LincRNA-Quiescent%20project-Q-PCR\Drosha%20KD\Summary-Drosha%20K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LincRNA-Quiescent%20project-Q-PCR\SF2%20rip\SF2%20RIP%20experiment%20summary-v2_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LincRNA-Quiescent%20project-Q-PCR\SF2%20rip\SF2%20RIP%20experiment%20summary-v2_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unny\kvp_lab\Cell_Cycle_RNA-Seq\LincRNA-Quiescent%20project-Q-PCR\SF2%20kd\20200219-MIR222-SRSF1kd_data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unny\kvp_lab\Cell_Cycle_RNA-Seq\LincRNA-Quiescent%20project-Q-PCR\SF2%20overexpression\20200221-GFP-SF2-OE-mir222_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0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800" b="0" i="0" u="none" strike="noStrike" baseline="0" dirty="0">
                <a:effectLst/>
              </a:rPr>
              <a:t>pri-</a:t>
            </a:r>
            <a:r>
              <a:rPr lang="en-US" sz="800" i="1" dirty="0"/>
              <a:t>MIR222HG</a:t>
            </a:r>
            <a:r>
              <a:rPr lang="en-US" sz="80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unspliced</c:v>
          </c:tx>
          <c:spPr>
            <a:solidFill>
              <a:schemeClr val="tx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(Sheet2!$G$34,Sheet2!$H$34,Sheet2!$K$34)</c:f>
                <c:numCache>
                  <c:formatCode>General</c:formatCode>
                  <c:ptCount val="3"/>
                  <c:pt idx="1">
                    <c:v>1.0473007237502492</c:v>
                  </c:pt>
                  <c:pt idx="2">
                    <c:v>0.50993734204146068</c:v>
                  </c:pt>
                </c:numCache>
              </c:numRef>
            </c:plus>
            <c:minus>
              <c:numRef>
                <c:f>(Sheet2!$G$34,Sheet2!$H$34,Sheet2!$K$34)</c:f>
                <c:numCache>
                  <c:formatCode>General</c:formatCode>
                  <c:ptCount val="3"/>
                  <c:pt idx="1">
                    <c:v>1.0473007237502492</c:v>
                  </c:pt>
                  <c:pt idx="2">
                    <c:v>0.50993734204146068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(Sheet2!$G$32,Sheet2!$H$32,Sheet2!$K$32)</c:f>
              <c:strCache>
                <c:ptCount val="3"/>
                <c:pt idx="0">
                  <c:v>gl3</c:v>
                </c:pt>
                <c:pt idx="1">
                  <c:v>DROSHAsi</c:v>
                </c:pt>
                <c:pt idx="2">
                  <c:v>DGCR8si</c:v>
                </c:pt>
              </c:strCache>
            </c:strRef>
          </c:cat>
          <c:val>
            <c:numRef>
              <c:f>(Sheet2!$G$33,Sheet2!$H$33,Sheet2!$K$33)</c:f>
              <c:numCache>
                <c:formatCode>0.000_);[Red]\(0.000\)</c:formatCode>
                <c:ptCount val="3"/>
                <c:pt idx="0">
                  <c:v>1</c:v>
                </c:pt>
                <c:pt idx="1">
                  <c:v>4.1888934781101197</c:v>
                </c:pt>
                <c:pt idx="2">
                  <c:v>5.1786810975789486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FC-4CF6-823C-6367F1CDF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026432"/>
        <c:axId val="362026760"/>
      </c:barChart>
      <c:catAx>
        <c:axId val="36202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2026760"/>
        <c:crosses val="autoZero"/>
        <c:auto val="1"/>
        <c:lblAlgn val="ctr"/>
        <c:lblOffset val="100"/>
        <c:noMultiLvlLbl val="0"/>
      </c:catAx>
      <c:valAx>
        <c:axId val="362026760"/>
        <c:scaling>
          <c:orientation val="minMax"/>
          <c:max val="6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800"/>
                  <a:t>Relative RNA levels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_);[Red]\(0\)" sourceLinked="0"/>
        <c:majorTickMark val="out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202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70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700" dirty="0"/>
              <a:t>SRSF1 at </a:t>
            </a:r>
            <a:r>
              <a:rPr lang="en-US" sz="700" i="1" dirty="0"/>
              <a:t>MIR222HG</a:t>
            </a:r>
          </a:p>
          <a:p>
            <a:pPr>
              <a:defRPr sz="700"/>
            </a:pPr>
            <a:r>
              <a:rPr lang="en-US" sz="700" dirty="0"/>
              <a:t>Intronic Region</a:t>
            </a:r>
          </a:p>
        </c:rich>
      </c:tx>
      <c:layout>
        <c:manualLayout>
          <c:xMode val="edge"/>
          <c:yMode val="edge"/>
          <c:x val="0.26338157907875426"/>
          <c:y val="0.114334405566211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('%ofinput'!$G$14,'%ofinput'!$G$16)</c:f>
                <c:numCache>
                  <c:formatCode>General</c:formatCode>
                  <c:ptCount val="2"/>
                  <c:pt idx="0">
                    <c:v>0.15189222375344646</c:v>
                  </c:pt>
                  <c:pt idx="1">
                    <c:v>0.1551963628019615</c:v>
                  </c:pt>
                </c:numCache>
              </c:numRef>
            </c:plus>
            <c:minus>
              <c:numRef>
                <c:f>('%ofinput'!$G$14,'%ofinput'!$G$16)</c:f>
                <c:numCache>
                  <c:formatCode>General</c:formatCode>
                  <c:ptCount val="2"/>
                  <c:pt idx="0">
                    <c:v>0.15189222375344646</c:v>
                  </c:pt>
                  <c:pt idx="1">
                    <c:v>0.1551963628019615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('%ofinput'!$E$22,'%ofinput'!$E$24)</c:f>
              <c:strCache>
                <c:ptCount val="2"/>
                <c:pt idx="0">
                  <c:v>Quiescent</c:v>
                </c:pt>
                <c:pt idx="1">
                  <c:v>6h SS</c:v>
                </c:pt>
              </c:strCache>
            </c:strRef>
          </c:cat>
          <c:val>
            <c:numRef>
              <c:f>('%ofinput'!$F$22,'%ofinput'!$F$24)</c:f>
              <c:numCache>
                <c:formatCode>General</c:formatCode>
                <c:ptCount val="2"/>
                <c:pt idx="0">
                  <c:v>1.0708985497071644</c:v>
                </c:pt>
                <c:pt idx="1">
                  <c:v>0.83931522145566306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DF-4619-BF59-20E6D2E19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8955216"/>
        <c:axId val="548955856"/>
      </c:barChart>
      <c:catAx>
        <c:axId val="54895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8955856"/>
        <c:crosses val="autoZero"/>
        <c:auto val="1"/>
        <c:lblAlgn val="ctr"/>
        <c:lblOffset val="100"/>
        <c:noMultiLvlLbl val="0"/>
      </c:catAx>
      <c:valAx>
        <c:axId val="54895585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/>
                  <a:t>Percentage of Input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895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70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700" dirty="0"/>
              <a:t>SRSF1 at MALAT1</a:t>
            </a:r>
          </a:p>
        </c:rich>
      </c:tx>
      <c:layout>
        <c:manualLayout>
          <c:xMode val="edge"/>
          <c:yMode val="edge"/>
          <c:x val="0.32998424289659606"/>
          <c:y val="7.0767247844019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('%ofinput'!$G$5,'%ofinput'!$G$7)</c:f>
                <c:numCache>
                  <c:formatCode>General</c:formatCode>
                  <c:ptCount val="2"/>
                  <c:pt idx="0">
                    <c:v>0.26309810004650347</c:v>
                  </c:pt>
                  <c:pt idx="1">
                    <c:v>0.32367310504839197</c:v>
                  </c:pt>
                </c:numCache>
              </c:numRef>
            </c:plus>
            <c:minus>
              <c:numRef>
                <c:f>('%ofinput'!$G$5,'%ofinput'!$G$7)</c:f>
                <c:numCache>
                  <c:formatCode>General</c:formatCode>
                  <c:ptCount val="2"/>
                  <c:pt idx="0">
                    <c:v>0.26309810004650347</c:v>
                  </c:pt>
                  <c:pt idx="1">
                    <c:v>0.32367310504839197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('%ofinput'!$E$5,'%ofinput'!$E$7)</c:f>
              <c:strCache>
                <c:ptCount val="2"/>
                <c:pt idx="0">
                  <c:v>Quiescent</c:v>
                </c:pt>
                <c:pt idx="1">
                  <c:v>6h SS</c:v>
                </c:pt>
              </c:strCache>
            </c:strRef>
          </c:cat>
          <c:val>
            <c:numRef>
              <c:f>('%ofinput'!$F$5,'%ofinput'!$F$7)</c:f>
              <c:numCache>
                <c:formatCode>General</c:formatCode>
                <c:ptCount val="2"/>
                <c:pt idx="0">
                  <c:v>2.3323391116248868</c:v>
                </c:pt>
                <c:pt idx="1">
                  <c:v>1.4090828937540518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94-437B-B731-589CF7CC7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8955216"/>
        <c:axId val="548955856"/>
      </c:barChart>
      <c:catAx>
        <c:axId val="54895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8955856"/>
        <c:crosses val="autoZero"/>
        <c:auto val="1"/>
        <c:lblAlgn val="ctr"/>
        <c:lblOffset val="100"/>
        <c:noMultiLvlLbl val="0"/>
      </c:catAx>
      <c:valAx>
        <c:axId val="54895585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Percentage of Input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895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miR-222</a:t>
            </a:r>
          </a:p>
        </c:rich>
      </c:tx>
      <c:layout>
        <c:manualLayout>
          <c:xMode val="edge"/>
          <c:yMode val="edge"/>
          <c:x val="0.42717948068424461"/>
          <c:y val="0.10011994988544726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summary!$B$15:$D$15</c:f>
                <c:numCache>
                  <c:formatCode>General</c:formatCode>
                  <c:ptCount val="3"/>
                  <c:pt idx="1">
                    <c:v>0.18719850450885658</c:v>
                  </c:pt>
                  <c:pt idx="2">
                    <c:v>0.11336269901520714</c:v>
                  </c:pt>
                </c:numCache>
              </c:numRef>
            </c:plus>
            <c:minus>
              <c:numRef>
                <c:f>summary!$B$15:$D$15</c:f>
                <c:numCache>
                  <c:formatCode>General</c:formatCode>
                  <c:ptCount val="3"/>
                  <c:pt idx="1">
                    <c:v>0.18719850450885658</c:v>
                  </c:pt>
                  <c:pt idx="2">
                    <c:v>0.11336269901520714</c:v>
                  </c:pt>
                </c:numCache>
              </c:numRef>
            </c:minus>
            <c:spPr>
              <a:noFill/>
              <a:ln w="9525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strRef>
              <c:f>summary!$B$5:$D$5</c:f>
              <c:strCache>
                <c:ptCount val="3"/>
                <c:pt idx="0">
                  <c:v>Ctr</c:v>
                </c:pt>
                <c:pt idx="1">
                  <c:v>SRSF1_sh1</c:v>
                </c:pt>
                <c:pt idx="2">
                  <c:v>SRSF1_sh2</c:v>
                </c:pt>
              </c:strCache>
            </c:strRef>
          </c:cat>
          <c:val>
            <c:numRef>
              <c:f>summary!$B$14:$D$14</c:f>
              <c:numCache>
                <c:formatCode>0.000_);[Red]\(0.000\)</c:formatCode>
                <c:ptCount val="3"/>
                <c:pt idx="0">
                  <c:v>1</c:v>
                </c:pt>
                <c:pt idx="1">
                  <c:v>0.99222984629852562</c:v>
                </c:pt>
                <c:pt idx="2">
                  <c:v>1.0052091468552751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2-436E-8965-AF3D2157C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1654576"/>
        <c:axId val="1"/>
      </c:barChart>
      <c:catAx>
        <c:axId val="25165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Relative RNA levels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_);[Red]\(0.0\)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516545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 b="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4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miR-222</a:t>
            </a:r>
          </a:p>
        </c:rich>
      </c:tx>
      <c:layout>
        <c:manualLayout>
          <c:xMode val="edge"/>
          <c:yMode val="edge"/>
          <c:x val="0.45256733688155187"/>
          <c:y val="0.14600787698613785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SUMMARY!$B$9:$C$9</c:f>
                <c:numCache>
                  <c:formatCode>General</c:formatCode>
                  <c:ptCount val="2"/>
                  <c:pt idx="1">
                    <c:v>0.14299585959330205</c:v>
                  </c:pt>
                </c:numCache>
              </c:numRef>
            </c:plus>
            <c:minus>
              <c:numRef>
                <c:f>SUMMARY!$B$9:$C$9</c:f>
                <c:numCache>
                  <c:formatCode>General</c:formatCode>
                  <c:ptCount val="2"/>
                  <c:pt idx="1">
                    <c:v>0.14299585959330205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SUMMARY!$B$5:$C$5</c:f>
              <c:strCache>
                <c:ptCount val="2"/>
                <c:pt idx="0">
                  <c:v>pYFPN1</c:v>
                </c:pt>
                <c:pt idx="1">
                  <c:v>GFP-SRSF1-OE</c:v>
                </c:pt>
              </c:strCache>
            </c:strRef>
          </c:cat>
          <c:val>
            <c:numRef>
              <c:f>SUMMARY!$B$8:$C$8</c:f>
              <c:numCache>
                <c:formatCode>General</c:formatCode>
                <c:ptCount val="2"/>
                <c:pt idx="0">
                  <c:v>1</c:v>
                </c:pt>
                <c:pt idx="1">
                  <c:v>1.0337555483123646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17-420B-AD5E-607C0A65AD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134448"/>
        <c:axId val="1"/>
      </c:barChart>
      <c:catAx>
        <c:axId val="35213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.2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Relative RNA Levels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21344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91AB21-7CBD-411A-B704-8024F7109C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FA07B-D5E4-450E-A0CB-2F56E3DCCE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183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fld id="{B0FCC72F-20DD-4561-AB60-B82C4AAE645C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90152-B369-4346-84B5-A68A5BE332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1F7CB-6AEB-4F44-833B-84D45E7045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183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B5B10474-D27E-44CD-AEB2-78B544E5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2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r">
              <a:defRPr sz="1300"/>
            </a:lvl1pPr>
          </a:lstStyle>
          <a:p>
            <a:fld id="{6096B4B4-BAC3-4C1A-8FC2-BBC5C357C7C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0" y="914400"/>
            <a:ext cx="19177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9" tIns="48310" rIns="96619" bIns="48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3"/>
            <a:ext cx="7680960" cy="2880360"/>
          </a:xfrm>
          <a:prstGeom prst="rect">
            <a:avLst/>
          </a:prstGeom>
        </p:spPr>
        <p:txBody>
          <a:bodyPr vert="horz" lIns="96619" tIns="48310" rIns="96619" bIns="4831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r">
              <a:defRPr sz="1300"/>
            </a:lvl1pPr>
          </a:lstStyle>
          <a:p>
            <a:fld id="{F6A2A8B2-3E3C-4AE3-BA2F-7BD0A549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2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1pPr>
    <a:lvl2pPr marL="41262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2pPr>
    <a:lvl3pPr marL="825246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3pPr>
    <a:lvl4pPr marL="123787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4pPr>
    <a:lvl5pPr marL="1650492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5pPr>
    <a:lvl6pPr marL="2063115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6pPr>
    <a:lvl7pPr marL="2475738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7pPr>
    <a:lvl8pPr marL="2888361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8pPr>
    <a:lvl9pPr marL="330098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346836"/>
            <a:ext cx="5440680" cy="2865120"/>
          </a:xfrm>
        </p:spPr>
        <p:txBody>
          <a:bodyPr anchor="b"/>
          <a:lstStyle>
            <a:lvl1pPr algn="ct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4322446"/>
            <a:ext cx="4800600" cy="1986914"/>
          </a:xfrm>
        </p:spPr>
        <p:txBody>
          <a:bodyPr/>
          <a:lstStyle>
            <a:lvl1pPr marL="0" indent="0" algn="ctr">
              <a:buNone/>
              <a:defRPr sz="168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260"/>
            </a:lvl3pPr>
            <a:lvl4pPr marL="960120" indent="0" algn="ctr">
              <a:buNone/>
              <a:defRPr sz="1120"/>
            </a:lvl4pPr>
            <a:lvl5pPr marL="1280160" indent="0" algn="ctr">
              <a:buNone/>
              <a:defRPr sz="1120"/>
            </a:lvl5pPr>
            <a:lvl6pPr marL="1600200" indent="0" algn="ctr">
              <a:buNone/>
              <a:defRPr sz="1120"/>
            </a:lvl6pPr>
            <a:lvl7pPr marL="1920240" indent="0" algn="ctr">
              <a:buNone/>
              <a:defRPr sz="1120"/>
            </a:lvl7pPr>
            <a:lvl8pPr marL="2240280" indent="0" algn="ctr">
              <a:buNone/>
              <a:defRPr sz="1120"/>
            </a:lvl8pPr>
            <a:lvl9pPr marL="2560320" indent="0" algn="ctr">
              <a:buNone/>
              <a:defRPr sz="1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6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438150"/>
            <a:ext cx="1380173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438150"/>
            <a:ext cx="4060508" cy="69742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9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0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2051688"/>
            <a:ext cx="5520690" cy="3423284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5507358"/>
            <a:ext cx="5520690" cy="1800224"/>
          </a:xfrm>
        </p:spPr>
        <p:txBody>
          <a:bodyPr/>
          <a:lstStyle>
            <a:lvl1pPr marL="0" indent="0">
              <a:buNone/>
              <a:defRPr sz="1680">
                <a:solidFill>
                  <a:schemeClr val="tx1"/>
                </a:solidFill>
              </a:defRPr>
            </a:lvl1pPr>
            <a:lvl2pPr marL="320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400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9601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2801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6002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19202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240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6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38152"/>
            <a:ext cx="552069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2017396"/>
            <a:ext cx="2707838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3006090"/>
            <a:ext cx="2707838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2017396"/>
            <a:ext cx="2721174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3006090"/>
            <a:ext cx="2721174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1184912"/>
            <a:ext cx="3240405" cy="5848350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1184912"/>
            <a:ext cx="3240405" cy="5848350"/>
          </a:xfrm>
        </p:spPr>
        <p:txBody>
          <a:bodyPr anchor="t"/>
          <a:lstStyle>
            <a:lvl1pPr marL="0" indent="0">
              <a:buNone/>
              <a:defRPr sz="2240"/>
            </a:lvl1pPr>
            <a:lvl2pPr marL="320040" indent="0">
              <a:buNone/>
              <a:defRPr sz="1960"/>
            </a:lvl2pPr>
            <a:lvl3pPr marL="640080" indent="0">
              <a:buNone/>
              <a:defRPr sz="1680"/>
            </a:lvl3pPr>
            <a:lvl4pPr marL="960120" indent="0">
              <a:buNone/>
              <a:defRPr sz="1400"/>
            </a:lvl4pPr>
            <a:lvl5pPr marL="1280160" indent="0">
              <a:buNone/>
              <a:defRPr sz="1400"/>
            </a:lvl5pPr>
            <a:lvl6pPr marL="1600200" indent="0">
              <a:buNone/>
              <a:defRPr sz="1400"/>
            </a:lvl6pPr>
            <a:lvl7pPr marL="1920240" indent="0">
              <a:buNone/>
              <a:defRPr sz="1400"/>
            </a:lvl7pPr>
            <a:lvl8pPr marL="2240280" indent="0">
              <a:buNone/>
              <a:defRPr sz="1400"/>
            </a:lvl8pPr>
            <a:lvl9pPr marL="2560320" indent="0">
              <a:buNone/>
              <a:defRPr sz="1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6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438152"/>
            <a:ext cx="552069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2190750"/>
            <a:ext cx="552069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7627622"/>
            <a:ext cx="216027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9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40080" rtl="0" eaLnBrk="1" latinLnBrk="0" hangingPunct="1">
        <a:lnSpc>
          <a:spcPct val="90000"/>
        </a:lnSpc>
        <a:spcBef>
          <a:spcPct val="0"/>
        </a:spcBef>
        <a:buNone/>
        <a:defRPr sz="3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" indent="-160020" algn="l" defTabSz="64008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76022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20802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7203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1pPr>
      <a:lvl2pPr marL="3200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2402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chart" Target="../charts/chart2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11" Type="http://schemas.openxmlformats.org/officeDocument/2006/relationships/image" Target="../media/image5.png"/><Relationship Id="rId5" Type="http://schemas.openxmlformats.org/officeDocument/2006/relationships/chart" Target="../charts/chart4.xml"/><Relationship Id="rId10" Type="http://schemas.openxmlformats.org/officeDocument/2006/relationships/image" Target="../media/image4.png"/><Relationship Id="rId4" Type="http://schemas.openxmlformats.org/officeDocument/2006/relationships/chart" Target="../charts/chart3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>
            <a:extLst>
              <a:ext uri="{FF2B5EF4-FFF2-40B4-BE49-F238E27FC236}">
                <a16:creationId xmlns:a16="http://schemas.microsoft.com/office/drawing/2014/main" id="{967FB831-B6A8-4B25-BD02-F61F30284E06}"/>
              </a:ext>
            </a:extLst>
          </p:cNvPr>
          <p:cNvGrpSpPr/>
          <p:nvPr/>
        </p:nvGrpSpPr>
        <p:grpSpPr>
          <a:xfrm>
            <a:off x="1751227" y="4987036"/>
            <a:ext cx="1924005" cy="1854788"/>
            <a:chOff x="592931" y="783432"/>
            <a:chExt cx="2528888" cy="2433638"/>
          </a:xfrm>
        </p:grpSpPr>
        <p:graphicFrame>
          <p:nvGraphicFramePr>
            <p:cNvPr id="110" name="Chart 109">
              <a:extLst>
                <a:ext uri="{FF2B5EF4-FFF2-40B4-BE49-F238E27FC236}">
                  <a16:creationId xmlns:a16="http://schemas.microsoft.com/office/drawing/2014/main" id="{FB7180D7-A764-453D-985C-DE9A9F588DA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77046244"/>
                </p:ext>
              </p:extLst>
            </p:nvPr>
          </p:nvGraphicFramePr>
          <p:xfrm>
            <a:off x="592931" y="783432"/>
            <a:ext cx="2528888" cy="24336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437541C4-8099-4662-8E7D-293ED5EA1D3A}"/>
                </a:ext>
              </a:extLst>
            </p:cNvPr>
            <p:cNvSpPr txBox="1"/>
            <p:nvPr/>
          </p:nvSpPr>
          <p:spPr>
            <a:xfrm>
              <a:off x="1959058" y="1221582"/>
              <a:ext cx="21993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44E5BEE-DBAB-44F8-9CBC-63CC6513837C}"/>
                </a:ext>
              </a:extLst>
            </p:cNvPr>
            <p:cNvSpPr txBox="1"/>
            <p:nvPr/>
          </p:nvSpPr>
          <p:spPr>
            <a:xfrm>
              <a:off x="2482054" y="1126331"/>
              <a:ext cx="255198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**</a:t>
              </a:r>
            </a:p>
          </p:txBody>
        </p: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BA7E3C2-5A0F-42C4-B231-EFF48C4C7EE7}"/>
              </a:ext>
            </a:extLst>
          </p:cNvPr>
          <p:cNvSpPr/>
          <p:nvPr/>
        </p:nvSpPr>
        <p:spPr>
          <a:xfrm>
            <a:off x="106035" y="39420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100" b="1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A8783A8-0F35-40F2-944B-61BE4E5CEDA9}"/>
              </a:ext>
            </a:extLst>
          </p:cNvPr>
          <p:cNvSpPr/>
          <p:nvPr/>
        </p:nvSpPr>
        <p:spPr>
          <a:xfrm>
            <a:off x="2219864" y="197311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1100" b="1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9EC29BE9-0D0E-4DD7-B7B1-30E8487BD7E9}"/>
              </a:ext>
            </a:extLst>
          </p:cNvPr>
          <p:cNvSpPr/>
          <p:nvPr/>
        </p:nvSpPr>
        <p:spPr>
          <a:xfrm>
            <a:off x="144123" y="5019225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09BF76B-2805-4682-9E47-401F32E18076}"/>
              </a:ext>
            </a:extLst>
          </p:cNvPr>
          <p:cNvSpPr/>
          <p:nvPr/>
        </p:nvSpPr>
        <p:spPr>
          <a:xfrm>
            <a:off x="1847302" y="5019225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graphicFrame>
        <p:nvGraphicFramePr>
          <p:cNvPr id="120" name="Table 119">
            <a:extLst>
              <a:ext uri="{FF2B5EF4-FFF2-40B4-BE49-F238E27FC236}">
                <a16:creationId xmlns:a16="http://schemas.microsoft.com/office/drawing/2014/main" id="{D2D0F2DA-64DC-4C75-BAC7-B00415E4B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630923"/>
              </p:ext>
            </p:extLst>
          </p:nvPr>
        </p:nvGraphicFramePr>
        <p:xfrm>
          <a:off x="397887" y="5337418"/>
          <a:ext cx="1424422" cy="7924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623046">
                  <a:extLst>
                    <a:ext uri="{9D8B030D-6E8A-4147-A177-3AD203B41FA5}">
                      <a16:colId xmlns:a16="http://schemas.microsoft.com/office/drawing/2014/main" val="94194440"/>
                    </a:ext>
                  </a:extLst>
                </a:gridCol>
                <a:gridCol w="801376">
                  <a:extLst>
                    <a:ext uri="{9D8B030D-6E8A-4147-A177-3AD203B41FA5}">
                      <a16:colId xmlns:a16="http://schemas.microsoft.com/office/drawing/2014/main" val="402082028"/>
                    </a:ext>
                  </a:extLst>
                </a:gridCol>
              </a:tblGrid>
              <a:tr h="183968"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Half Life</a:t>
                      </a:r>
                      <a:r>
                        <a:rPr lang="en-US" sz="7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7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</a:t>
                      </a:r>
                      <a:r>
                        <a:rPr lang="en-US" sz="7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95115"/>
                  </a:ext>
                </a:extLst>
              </a:tr>
              <a:tr h="195578"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gl3 (ctr)</a:t>
                      </a:r>
                      <a:endPara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0.29+/-0.10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02062"/>
                  </a:ext>
                </a:extLst>
              </a:tr>
              <a:tr h="183968"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Drosha</a:t>
                      </a:r>
                      <a:r>
                        <a:rPr lang="en-US" sz="7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7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kd</a:t>
                      </a:r>
                      <a:endPara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1.07+/- 0.40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592623"/>
                  </a:ext>
                </a:extLst>
              </a:tr>
              <a:tr h="183968"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DGCR8 </a:t>
                      </a:r>
                      <a:r>
                        <a:rPr lang="en-US" sz="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kd</a:t>
                      </a:r>
                      <a:endPara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1.1+/- 0.33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911009"/>
                  </a:ext>
                </a:extLst>
              </a:tr>
            </a:tbl>
          </a:graphicData>
        </a:graphic>
      </p:graphicFrame>
      <p:sp>
        <p:nvSpPr>
          <p:cNvPr id="148" name="Rectangle 147">
            <a:extLst>
              <a:ext uri="{FF2B5EF4-FFF2-40B4-BE49-F238E27FC236}">
                <a16:creationId xmlns:a16="http://schemas.microsoft.com/office/drawing/2014/main" id="{211CF4CB-E7F3-4877-A218-B6B86EFCFD35}"/>
              </a:ext>
            </a:extLst>
          </p:cNvPr>
          <p:cNvSpPr/>
          <p:nvPr/>
        </p:nvSpPr>
        <p:spPr>
          <a:xfrm>
            <a:off x="3436132" y="5016923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endParaRPr lang="en-US" sz="1100" b="1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809A6537-F4E5-444B-B15E-F0F0D859F455}"/>
              </a:ext>
            </a:extLst>
          </p:cNvPr>
          <p:cNvSpPr/>
          <p:nvPr/>
        </p:nvSpPr>
        <p:spPr>
          <a:xfrm>
            <a:off x="144123" y="681890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</p:txBody>
      </p:sp>
      <p:graphicFrame>
        <p:nvGraphicFramePr>
          <p:cNvPr id="61" name="Chart 60">
            <a:extLst>
              <a:ext uri="{FF2B5EF4-FFF2-40B4-BE49-F238E27FC236}">
                <a16:creationId xmlns:a16="http://schemas.microsoft.com/office/drawing/2014/main" id="{B4014B4A-CB3B-442A-88FC-3384C60C0A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547140"/>
              </p:ext>
            </p:extLst>
          </p:nvPr>
        </p:nvGraphicFramePr>
        <p:xfrm>
          <a:off x="1742971" y="341633"/>
          <a:ext cx="1602352" cy="1617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2" name="Rectangle 61">
            <a:extLst>
              <a:ext uri="{FF2B5EF4-FFF2-40B4-BE49-F238E27FC236}">
                <a16:creationId xmlns:a16="http://schemas.microsoft.com/office/drawing/2014/main" id="{DE144BDC-0889-47B9-B065-F77BB78EBD03}"/>
              </a:ext>
            </a:extLst>
          </p:cNvPr>
          <p:cNvSpPr/>
          <p:nvPr/>
        </p:nvSpPr>
        <p:spPr>
          <a:xfrm>
            <a:off x="1751227" y="39420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endParaRPr lang="en-US" sz="1100" b="1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4DC9E91-35CC-46BE-B901-3FAF49C95467}"/>
              </a:ext>
            </a:extLst>
          </p:cNvPr>
          <p:cNvSpPr/>
          <p:nvPr/>
        </p:nvSpPr>
        <p:spPr>
          <a:xfrm>
            <a:off x="3338911" y="398863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Bb</a:t>
            </a:r>
            <a:endParaRPr lang="en-US" sz="1100" b="1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5B10C10-19D8-4443-A714-4DF3989B367C}"/>
              </a:ext>
            </a:extLst>
          </p:cNvPr>
          <p:cNvGrpSpPr/>
          <p:nvPr/>
        </p:nvGrpSpPr>
        <p:grpSpPr>
          <a:xfrm>
            <a:off x="3234510" y="439036"/>
            <a:ext cx="1555800" cy="1518398"/>
            <a:chOff x="3298276" y="2102831"/>
            <a:chExt cx="1555800" cy="1569833"/>
          </a:xfrm>
        </p:grpSpPr>
        <p:graphicFrame>
          <p:nvGraphicFramePr>
            <p:cNvPr id="60" name="Chart 59">
              <a:extLst>
                <a:ext uri="{FF2B5EF4-FFF2-40B4-BE49-F238E27FC236}">
                  <a16:creationId xmlns:a16="http://schemas.microsoft.com/office/drawing/2014/main" id="{9D618BF6-8156-4A03-9750-C3368EAC89B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34674201"/>
                </p:ext>
              </p:extLst>
            </p:nvPr>
          </p:nvGraphicFramePr>
          <p:xfrm>
            <a:off x="3298276" y="2102831"/>
            <a:ext cx="1555800" cy="15698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A11843B5-BF89-4983-AFEC-3607FA8230DE}"/>
                </a:ext>
              </a:extLst>
            </p:cNvPr>
            <p:cNvGrpSpPr/>
            <p:nvPr/>
          </p:nvGrpSpPr>
          <p:grpSpPr>
            <a:xfrm>
              <a:off x="4028175" y="2367411"/>
              <a:ext cx="474760" cy="215444"/>
              <a:chOff x="1379720" y="2710562"/>
              <a:chExt cx="875800" cy="244649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FF04DF6F-D731-4CF9-B6B1-5ADFF1F0AA99}"/>
                  </a:ext>
                </a:extLst>
              </p:cNvPr>
              <p:cNvSpPr txBox="1"/>
              <p:nvPr/>
            </p:nvSpPr>
            <p:spPr>
              <a:xfrm>
                <a:off x="1597583" y="2710562"/>
                <a:ext cx="414586" cy="244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*</a:t>
                </a:r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7495F5AD-B474-4A0B-8BD5-8BEE52FBABBA}"/>
                  </a:ext>
                </a:extLst>
              </p:cNvPr>
              <p:cNvGrpSpPr/>
              <p:nvPr/>
            </p:nvGrpSpPr>
            <p:grpSpPr>
              <a:xfrm>
                <a:off x="1379720" y="2846070"/>
                <a:ext cx="875800" cy="72390"/>
                <a:chOff x="3860030" y="1914296"/>
                <a:chExt cx="1233901" cy="157269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97B4C38-A436-4B0D-A300-C6A468A9CE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60030" y="1917677"/>
                  <a:ext cx="1233901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05C2368D-4877-433E-A988-73A3189AD1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93931" y="1914296"/>
                  <a:ext cx="0" cy="15388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6E81F440-BF21-4133-A107-4F2B2B9B5A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860030" y="1917677"/>
                  <a:ext cx="0" cy="15388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08878BDF-3052-4460-B184-9CE684946366}"/>
              </a:ext>
            </a:extLst>
          </p:cNvPr>
          <p:cNvSpPr/>
          <p:nvPr/>
        </p:nvSpPr>
        <p:spPr>
          <a:xfrm>
            <a:off x="3885646" y="197798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en-US" sz="1100" b="1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35D817D-B54E-4A4A-B052-B52D0FDE5A84}"/>
              </a:ext>
            </a:extLst>
          </p:cNvPr>
          <p:cNvSpPr/>
          <p:nvPr/>
        </p:nvSpPr>
        <p:spPr>
          <a:xfrm>
            <a:off x="143682" y="1990959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1100" b="1" dirty="0"/>
          </a:p>
        </p:txBody>
      </p:sp>
      <p:graphicFrame>
        <p:nvGraphicFramePr>
          <p:cNvPr id="95" name="Chart 94">
            <a:extLst>
              <a:ext uri="{FF2B5EF4-FFF2-40B4-BE49-F238E27FC236}">
                <a16:creationId xmlns:a16="http://schemas.microsoft.com/office/drawing/2014/main" id="{1AFF712B-0229-4971-9D81-F0EAA50841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137151"/>
              </p:ext>
            </p:extLst>
          </p:nvPr>
        </p:nvGraphicFramePr>
        <p:xfrm>
          <a:off x="67866" y="3203051"/>
          <a:ext cx="1894878" cy="1649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6" name="Rectangle 95">
            <a:extLst>
              <a:ext uri="{FF2B5EF4-FFF2-40B4-BE49-F238E27FC236}">
                <a16:creationId xmlns:a16="http://schemas.microsoft.com/office/drawing/2014/main" id="{411B450A-A6C9-4968-A331-7ECED97CE60F}"/>
              </a:ext>
            </a:extLst>
          </p:cNvPr>
          <p:cNvSpPr/>
          <p:nvPr/>
        </p:nvSpPr>
        <p:spPr>
          <a:xfrm>
            <a:off x="190348" y="3234860"/>
            <a:ext cx="3826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en-US" sz="1100" b="1" dirty="0"/>
          </a:p>
        </p:txBody>
      </p:sp>
      <p:graphicFrame>
        <p:nvGraphicFramePr>
          <p:cNvPr id="97" name="Chart 96">
            <a:extLst>
              <a:ext uri="{FF2B5EF4-FFF2-40B4-BE49-F238E27FC236}">
                <a16:creationId xmlns:a16="http://schemas.microsoft.com/office/drawing/2014/main" id="{E7FD9610-F44C-41E8-AC6D-FA99C1B895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12858"/>
              </p:ext>
            </p:extLst>
          </p:nvPr>
        </p:nvGraphicFramePr>
        <p:xfrm>
          <a:off x="3883871" y="3208919"/>
          <a:ext cx="2037008" cy="1389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28" name="Rectangle 127">
            <a:extLst>
              <a:ext uri="{FF2B5EF4-FFF2-40B4-BE49-F238E27FC236}">
                <a16:creationId xmlns:a16="http://schemas.microsoft.com/office/drawing/2014/main" id="{F8AAE947-580C-4A33-BDE8-86A6CB32C9CE}"/>
              </a:ext>
            </a:extLst>
          </p:cNvPr>
          <p:cNvSpPr/>
          <p:nvPr/>
        </p:nvSpPr>
        <p:spPr>
          <a:xfrm>
            <a:off x="1778437" y="3233564"/>
            <a:ext cx="3826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altLang="zh-CN" sz="11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100" b="1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654FCF97-18FE-412D-8351-7535BB60EAF4}"/>
              </a:ext>
            </a:extLst>
          </p:cNvPr>
          <p:cNvSpPr/>
          <p:nvPr/>
        </p:nvSpPr>
        <p:spPr>
          <a:xfrm>
            <a:off x="3867565" y="3237868"/>
            <a:ext cx="3826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Gb</a:t>
            </a:r>
            <a:endParaRPr lang="en-US" sz="1100" b="1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5FAC253-4A69-4556-8445-C41C7212B0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887" y="6787438"/>
            <a:ext cx="4843308" cy="978600"/>
          </a:xfrm>
          <a:prstGeom prst="rect">
            <a:avLst/>
          </a:prstGeom>
        </p:spPr>
      </p:pic>
      <p:sp>
        <p:nvSpPr>
          <p:cNvPr id="151" name="Rectangle 150">
            <a:extLst>
              <a:ext uri="{FF2B5EF4-FFF2-40B4-BE49-F238E27FC236}">
                <a16:creationId xmlns:a16="http://schemas.microsoft.com/office/drawing/2014/main" id="{EC56BEF0-B90C-42D5-A9D2-3E244C64EEAD}"/>
              </a:ext>
            </a:extLst>
          </p:cNvPr>
          <p:cNvSpPr/>
          <p:nvPr/>
        </p:nvSpPr>
        <p:spPr>
          <a:xfrm>
            <a:off x="45085" y="129086"/>
            <a:ext cx="6355715" cy="27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Supplemental Fig. S4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CADFED-A440-4FDE-9512-EC1103814C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4457" y="5086475"/>
            <a:ext cx="1396105" cy="105469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D438FF0-1958-4ED7-B440-FE032B0496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2744" y="3203051"/>
            <a:ext cx="2133785" cy="140829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7067880-FA5A-468A-98D7-F16BC65DEA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35549" y="2042995"/>
            <a:ext cx="1975275" cy="8779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6CD7467-69F4-42BD-87F1-F4D1585BEC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6330" y="561822"/>
            <a:ext cx="1658256" cy="111566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E46A652-E947-4619-B0AA-CFB827E209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26509" y="1975878"/>
            <a:ext cx="1591194" cy="110347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348B0A7D-2241-44A0-B7D6-867F1F321EA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961" y="1977634"/>
            <a:ext cx="2213040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B444A2-CD5C-4795-B8CD-480F7152F050}"/>
              </a:ext>
            </a:extLst>
          </p:cNvPr>
          <p:cNvSpPr/>
          <p:nvPr/>
        </p:nvSpPr>
        <p:spPr>
          <a:xfrm>
            <a:off x="180975" y="133350"/>
            <a:ext cx="6000750" cy="7682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Supplemental Fig. S4. Mature spliced </a:t>
            </a:r>
            <a:r>
              <a:rPr lang="en-US" sz="1100" b="1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lncRNA is processed via the competition between SRSF1 and microprocessor complex. 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(A) Immunoblot to detect the level of SRSF1 in SRSF1 RIP samples.  (B) SRSF1 RIP in quiescent and 6-hour serum-stimulated (SS) WI-38 cells followed by RT-qPCR to quantify the levels of (a)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using primers from intronic region and (b)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MALAT1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(C) Immunoblot to detect the level of SRSF1 in asynchronous, quiescent, and serum-stimulated (3,6,9,12,24 hours) WI-38 cells. α -Tubulin is used as loading control. (D) Immunoblot to detect the level of SRSF1 in control and SRSF1-depleted WI-38 cells. α -Tubulin is used as loading control. (E) Gel electrophoresis showing PCR products of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amplified from control and SRSF1-depleted (sh1 and sh2) WI-38s, using the same RT-qPCR primers targeting spliced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Schematic of 44 bp mini-exon-included (144 bp amplicon) and 44 bp mini-exon-excluded (100bp amplicon) isoforms are drawn on the right side of the gel picture. (F)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Taqman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assay to quantify the levels of miR-222 in control and SRSF1-depleted WI-38 cells. (G) (a) Immunoblot to detect the level of SRSF1 in control (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pYFP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transfected) and SRSF1 over-expressed (GFP-SRSF1 transfected) WI-38 cells. U2snRNP </a:t>
            </a:r>
            <a:r>
              <a:rPr lang="el-GR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β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’’ is used as loading control. The levels of endogenous and over-expressed SRSF1 are quantified by ImageJ and normalized to U2snRNP </a:t>
            </a:r>
            <a:r>
              <a:rPr lang="el-GR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β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’’ levels in samples with 100% loading (lane 2 and lane 4). Then, both endogenous and over-expressed SRSF1 levels in overexpression sample (lane 4) are compared to control (lane2) to calculate the relative SRSF levels, which are labelled above their corresponding protein bands. (b)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Taqman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assay to quantify the levels of miR-222 in control and SRSF1 over-expressed WI-38 cells. (H) Half-life of pri-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calculated from RNA stability assay as represented in Fig. 4D. T</a:t>
            </a:r>
            <a:r>
              <a:rPr lang="en-US" sz="1100" baseline="300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1/2 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is calculated using coefficients from model ‘log(% remaining RNA)~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ActD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treatment time’. Mean and standard deviation from three biological replicates are represented. (I) RT-qPCR to quantify the levels of pri-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in control (gl3), Drosha-depleted, and DGCR8-depleted WI-38 cells. (J) Gel electrophoresis showing PCR products of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amplified from control (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Scr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) and MOE60-treated WI-38 cells, using the same RT-qPCR primers targeting spliced mature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Schematic of 44 bp mini-exon-included (144 bp amplicon) and 44 bp mini-exon-excluded (100 bp amplicon) isoforms are drawn on the right side of the gel picture. (K) Schematic of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Minigene used in the present study. Wild-type of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isoform is presented at the top, Minigene structure is drawn at the bottom. Green blocks represent the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exonic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portions and yellow blocks represent the intronic portions contained in the minigene clone. *:p≤0.05, **:p≤ 0.01, ***:p ≤0.001, ****: p ≤0.0001 by two-tailed student’s t-test, n=3 for all figures. Error bars represent standard deviation.</a:t>
            </a:r>
            <a:endParaRPr lang="en-US" sz="1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35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26203</TotalTime>
  <Words>622</Words>
  <Application>Microsoft Office PowerPoint</Application>
  <PresentationFormat>Custom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Sun, Qinyu</dc:creator>
  <cp:lastModifiedBy>Qinyu Sun</cp:lastModifiedBy>
  <cp:revision>952</cp:revision>
  <cp:lastPrinted>2020-02-10T00:46:49Z</cp:lastPrinted>
  <dcterms:created xsi:type="dcterms:W3CDTF">2016-10-30T17:57:24Z</dcterms:created>
  <dcterms:modified xsi:type="dcterms:W3CDTF">2020-06-16T19:10:48Z</dcterms:modified>
</cp:coreProperties>
</file>