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"/>
  </p:notesMasterIdLst>
  <p:handoutMasterIdLst>
    <p:handoutMasterId r:id="rId6"/>
  </p:handoutMasterIdLst>
  <p:sldIdLst>
    <p:sldId id="298" r:id="rId2"/>
    <p:sldId id="308" r:id="rId3"/>
    <p:sldId id="311" r:id="rId4"/>
  </p:sldIdLst>
  <p:sldSz cx="6400800" cy="82296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20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nyu Sun" initials="QS" lastIdx="3" clrIdx="0">
    <p:extLst>
      <p:ext uri="{19B8F6BF-5375-455C-9EA6-DF929625EA0E}">
        <p15:presenceInfo xmlns:p15="http://schemas.microsoft.com/office/powerpoint/2012/main" userId="64a5c1453d9c01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080" autoAdjust="0"/>
  </p:normalViewPr>
  <p:slideViewPr>
    <p:cSldViewPr snapToGrid="0">
      <p:cViewPr varScale="1">
        <p:scale>
          <a:sx n="65" d="100"/>
          <a:sy n="65" d="100"/>
        </p:scale>
        <p:origin x="2682" y="84"/>
      </p:cViewPr>
      <p:guideLst>
        <p:guide orient="horz" pos="2592"/>
        <p:guide pos="20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unny\kvp_lab\Cell_Cycle_RNA-Seq\LincRNA-Quiescent%20project-Q-PCR\polysome_fractionation\293T_222OE_ribosome_fractionation_summary%20(version%20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unny\kvp_lab\Cell_Cycle_RNA-Seq\LincRNA-Quiescent%20project-Q-PCR\polysome_fractionation\293T_222OE_ribosome_fractionation_summary%20(version%20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unny\kvp_lab\Cell_Cycle_RNA-Seq\LincRNA-Quiescent%20project-Q-PCR\polysome_fractionation\293T_222OE_ribosome_fractionation_summary%20(version%20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unny\kvp_lab\Cell_Cycle_RNA-Seq\LincRNA-Quiescent%20project-Q-PCR\copy%20number\Copy_number_analysis_2019Au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unny\kvp_lab\Cell_Cycle_RNA-Seq\LincRNA-Quiescent%20project-Q-PCR\copy%20number\Copy_number_analysis_2019Au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unny\kvp_lab\Cell_Cycle_RNA-Seq\LincRNA-Quiescent%20project-Q-PCR\N-C%20fractination\N-C-summar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1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i="1" dirty="0"/>
              <a:t>MIR222HG</a:t>
            </a:r>
          </a:p>
        </c:rich>
      </c:tx>
      <c:layout>
        <c:manualLayout>
          <c:xMode val="edge"/>
          <c:yMode val="edge"/>
          <c:x val="0.35672632386733749"/>
          <c:y val="0.13248375085491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1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Sheet1!$H$10:$H$13</c:f>
                <c:numCache>
                  <c:formatCode>General</c:formatCode>
                  <c:ptCount val="4"/>
                  <c:pt idx="0">
                    <c:v>6.6312726881908077E-2</c:v>
                  </c:pt>
                  <c:pt idx="1">
                    <c:v>5.1540983503798883E-2</c:v>
                  </c:pt>
                  <c:pt idx="2">
                    <c:v>2.1684382479547827E-2</c:v>
                  </c:pt>
                  <c:pt idx="3">
                    <c:v>5.7292271292704476E-3</c:v>
                  </c:pt>
                </c:numCache>
              </c:numRef>
            </c:plus>
            <c:minus>
              <c:numRef>
                <c:f>Sheet1!$H$10:$H$13</c:f>
                <c:numCache>
                  <c:formatCode>General</c:formatCode>
                  <c:ptCount val="4"/>
                  <c:pt idx="0">
                    <c:v>6.6312726881908077E-2</c:v>
                  </c:pt>
                  <c:pt idx="1">
                    <c:v>5.1540983503798883E-2</c:v>
                  </c:pt>
                  <c:pt idx="2">
                    <c:v>2.1684382479547827E-2</c:v>
                  </c:pt>
                  <c:pt idx="3">
                    <c:v>5.7292271292704476E-3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RNP</c:v>
                </c:pt>
                <c:pt idx="1">
                  <c:v>M</c:v>
                </c:pt>
                <c:pt idx="2">
                  <c:v>LP</c:v>
                </c:pt>
                <c:pt idx="3">
                  <c:v>HP</c:v>
                </c:pt>
              </c:strCache>
            </c:strRef>
          </c:cat>
          <c:val>
            <c:numRef>
              <c:f>Sheet1!$G$10:$G$13</c:f>
              <c:numCache>
                <c:formatCode>General</c:formatCode>
                <c:ptCount val="4"/>
                <c:pt idx="0">
                  <c:v>0.30086094702736477</c:v>
                </c:pt>
                <c:pt idx="1">
                  <c:v>0.5083320558894322</c:v>
                </c:pt>
                <c:pt idx="2">
                  <c:v>0.13289523987246279</c:v>
                </c:pt>
                <c:pt idx="3">
                  <c:v>5.791175721074017E-2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9-4F0D-BBEE-A8ED83913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269576"/>
        <c:axId val="524277448"/>
      </c:barChart>
      <c:catAx>
        <c:axId val="524269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4277448"/>
        <c:crosses val="autoZero"/>
        <c:auto val="1"/>
        <c:lblAlgn val="ctr"/>
        <c:lblOffset val="100"/>
        <c:noMultiLvlLbl val="0"/>
      </c:catAx>
      <c:valAx>
        <c:axId val="524277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Relative fraction</a:t>
                </a:r>
              </a:p>
            </c:rich>
          </c:tx>
          <c:layout>
            <c:manualLayout>
              <c:xMode val="edge"/>
              <c:yMode val="edge"/>
              <c:x val="6.1996983039397165E-2"/>
              <c:y val="0.264470035657167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426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1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i="1" dirty="0"/>
              <a:t>GAPDH</a:t>
            </a:r>
          </a:p>
        </c:rich>
      </c:tx>
      <c:layout>
        <c:manualLayout>
          <c:xMode val="edge"/>
          <c:yMode val="edge"/>
          <c:x val="0.47876359987644274"/>
          <c:y val="1.3573871115992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1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492482297230388"/>
          <c:y val="0.14488273004151769"/>
          <c:w val="0.57005388429858583"/>
          <c:h val="0.70414008521642946"/>
        </c:manualLayout>
      </c:layout>
      <c:barChart>
        <c:barDir val="col"/>
        <c:grouping val="clustered"/>
        <c:varyColors val="0"/>
        <c:ser>
          <c:idx val="0"/>
          <c:order val="0"/>
          <c:tx>
            <c:v>OE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Sheet1!$AA$10:$AA$13</c:f>
                <c:numCache>
                  <c:formatCode>General</c:formatCode>
                  <c:ptCount val="4"/>
                  <c:pt idx="0">
                    <c:v>2.5317819457653754E-2</c:v>
                  </c:pt>
                  <c:pt idx="1">
                    <c:v>0.16281490432949877</c:v>
                  </c:pt>
                  <c:pt idx="2">
                    <c:v>1.9390455069171048E-2</c:v>
                  </c:pt>
                  <c:pt idx="3">
                    <c:v>0.18279221047796559</c:v>
                  </c:pt>
                </c:numCache>
              </c:numRef>
            </c:plus>
            <c:minus>
              <c:numRef>
                <c:f>Sheet1!$AA$10:$AA$13</c:f>
                <c:numCache>
                  <c:formatCode>General</c:formatCode>
                  <c:ptCount val="4"/>
                  <c:pt idx="0">
                    <c:v>2.5317819457653754E-2</c:v>
                  </c:pt>
                  <c:pt idx="1">
                    <c:v>0.16281490432949877</c:v>
                  </c:pt>
                  <c:pt idx="2">
                    <c:v>1.9390455069171048E-2</c:v>
                  </c:pt>
                  <c:pt idx="3">
                    <c:v>0.18279221047796559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Sheet1!$T$3:$T$6</c:f>
              <c:strCache>
                <c:ptCount val="4"/>
                <c:pt idx="0">
                  <c:v>RNP</c:v>
                </c:pt>
                <c:pt idx="1">
                  <c:v>M</c:v>
                </c:pt>
                <c:pt idx="2">
                  <c:v>LP</c:v>
                </c:pt>
                <c:pt idx="3">
                  <c:v>HP</c:v>
                </c:pt>
              </c:strCache>
            </c:strRef>
          </c:cat>
          <c:val>
            <c:numRef>
              <c:f>Sheet1!$Z$10:$Z$13</c:f>
              <c:numCache>
                <c:formatCode>General</c:formatCode>
                <c:ptCount val="4"/>
                <c:pt idx="0">
                  <c:v>3.5816506368695669E-2</c:v>
                </c:pt>
                <c:pt idx="1">
                  <c:v>0.18787454851005797</c:v>
                </c:pt>
                <c:pt idx="2">
                  <c:v>0.15491012418563818</c:v>
                </c:pt>
                <c:pt idx="3">
                  <c:v>0.62139882093560816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2-4BB3-A17B-613237C94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1806280"/>
        <c:axId val="439542936"/>
      </c:barChart>
      <c:catAx>
        <c:axId val="551806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9542936"/>
        <c:crosses val="autoZero"/>
        <c:auto val="1"/>
        <c:lblAlgn val="ctr"/>
        <c:lblOffset val="100"/>
        <c:noMultiLvlLbl val="0"/>
      </c:catAx>
      <c:valAx>
        <c:axId val="4395429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Relative fraction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18062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i="1" dirty="0"/>
              <a:t>NORAD</a:t>
            </a:r>
          </a:p>
        </c:rich>
      </c:tx>
      <c:layout>
        <c:manualLayout>
          <c:xMode val="edge"/>
          <c:yMode val="edge"/>
          <c:x val="0.44622340222722362"/>
          <c:y val="3.7384665418843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457512570221664"/>
          <c:y val="0.19466777791053128"/>
          <c:w val="0.60040362185637053"/>
          <c:h val="0.617865916382784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2A-45C9-ACF9-DE98A412BC03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Sheet1!$AI$10:$AI$13</c:f>
                <c:numCache>
                  <c:formatCode>General</c:formatCode>
                  <c:ptCount val="4"/>
                  <c:pt idx="0">
                    <c:v>8.9739962335893351E-3</c:v>
                  </c:pt>
                  <c:pt idx="1">
                    <c:v>7.756742885477666E-2</c:v>
                  </c:pt>
                  <c:pt idx="2">
                    <c:v>9.4021206799091428E-2</c:v>
                  </c:pt>
                  <c:pt idx="3">
                    <c:v>1.5000714245523789E-2</c:v>
                  </c:pt>
                </c:numCache>
              </c:numRef>
            </c:plus>
            <c:minus>
              <c:numRef>
                <c:f>Sheet1!$AI$10:$AI$13</c:f>
                <c:numCache>
                  <c:formatCode>General</c:formatCode>
                  <c:ptCount val="4"/>
                  <c:pt idx="0">
                    <c:v>8.9739962335893351E-3</c:v>
                  </c:pt>
                  <c:pt idx="1">
                    <c:v>7.756742885477666E-2</c:v>
                  </c:pt>
                  <c:pt idx="2">
                    <c:v>9.4021206799091428E-2</c:v>
                  </c:pt>
                  <c:pt idx="3">
                    <c:v>1.5000714245523789E-2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Sheet1!$AB$10:$AB$13</c:f>
              <c:strCache>
                <c:ptCount val="4"/>
                <c:pt idx="0">
                  <c:v>RNP</c:v>
                </c:pt>
                <c:pt idx="1">
                  <c:v>M</c:v>
                </c:pt>
                <c:pt idx="2">
                  <c:v>LP</c:v>
                </c:pt>
                <c:pt idx="3">
                  <c:v>HP</c:v>
                </c:pt>
              </c:strCache>
            </c:strRef>
          </c:cat>
          <c:val>
            <c:numRef>
              <c:f>Sheet1!$AH$10:$AH$13</c:f>
              <c:numCache>
                <c:formatCode>General</c:formatCode>
                <c:ptCount val="4"/>
                <c:pt idx="0">
                  <c:v>1.6833533811624706E-2</c:v>
                </c:pt>
                <c:pt idx="1">
                  <c:v>0.60750856190000668</c:v>
                </c:pt>
                <c:pt idx="2">
                  <c:v>0.28363882953558556</c:v>
                </c:pt>
                <c:pt idx="3">
                  <c:v>9.2019074752783134E-2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2A-45C9-ACF9-DE98A412B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269576"/>
        <c:axId val="524277448"/>
      </c:barChart>
      <c:catAx>
        <c:axId val="524269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4277448"/>
        <c:crosses val="autoZero"/>
        <c:auto val="1"/>
        <c:lblAlgn val="ctr"/>
        <c:lblOffset val="100"/>
        <c:noMultiLvlLbl val="0"/>
      </c:catAx>
      <c:valAx>
        <c:axId val="524277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Relative fraction</a:t>
                </a:r>
              </a:p>
            </c:rich>
          </c:tx>
          <c:layout>
            <c:manualLayout>
              <c:xMode val="edge"/>
              <c:yMode val="edge"/>
              <c:x val="3.4716562841591671E-2"/>
              <c:y val="0.380393336249635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426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Spliced </a:t>
            </a:r>
            <a:r>
              <a:rPr lang="en-US" i="1" dirty="0"/>
              <a:t>MIR222HG</a:t>
            </a:r>
          </a:p>
        </c:rich>
      </c:tx>
      <c:layout>
        <c:manualLayout>
          <c:xMode val="edge"/>
          <c:yMode val="edge"/>
          <c:x val="0.29976983984386835"/>
          <c:y val="0.12334933925007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3705482138896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DF-43A6-9F69-C01D84DDED5D}"/>
                </c:ext>
              </c:extLst>
            </c:dLbl>
            <c:dLbl>
              <c:idx val="1"/>
              <c:layout>
                <c:manualLayout>
                  <c:x val="0"/>
                  <c:y val="-2.0558223208345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DF-43A6-9F69-C01D84DDED5D}"/>
                </c:ext>
              </c:extLst>
            </c:dLbl>
            <c:dLbl>
              <c:idx val="2"/>
              <c:layout>
                <c:manualLayout>
                  <c:x val="5.4200518873942687E-3"/>
                  <c:y val="-9.2997092171525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BB-40F3-A4DA-16B3EE55657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(Sheet1!$I$5,Sheet1!$I$8,Sheet1!$I$11)</c:f>
                <c:numCache>
                  <c:formatCode>General</c:formatCode>
                  <c:ptCount val="3"/>
                  <c:pt idx="0">
                    <c:v>0.96001031264284231</c:v>
                  </c:pt>
                  <c:pt idx="1">
                    <c:v>0.50640990276466658</c:v>
                  </c:pt>
                  <c:pt idx="2">
                    <c:v>3.0776703937873644</c:v>
                  </c:pt>
                </c:numCache>
              </c:numRef>
            </c:plus>
            <c:minus>
              <c:numRef>
                <c:f>(Sheet1!$I$5,Sheet1!$I$8,Sheet1!$I$11)</c:f>
                <c:numCache>
                  <c:formatCode>General</c:formatCode>
                  <c:ptCount val="3"/>
                  <c:pt idx="0">
                    <c:v>0.96001031264284231</c:v>
                  </c:pt>
                  <c:pt idx="1">
                    <c:v>0.50640990276466658</c:v>
                  </c:pt>
                  <c:pt idx="2">
                    <c:v>3.0776703937873644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(Sheet1!$A$5,Sheet1!$A$8,Sheet1!$A$11)</c:f>
              <c:strCache>
                <c:ptCount val="3"/>
                <c:pt idx="0">
                  <c:v>Asynchronous</c:v>
                </c:pt>
                <c:pt idx="1">
                  <c:v>Quiescence</c:v>
                </c:pt>
                <c:pt idx="2">
                  <c:v>6h-Release</c:v>
                </c:pt>
              </c:strCache>
            </c:strRef>
          </c:cat>
          <c:val>
            <c:numRef>
              <c:f>(Sheet1!$J$5,Sheet1!$J$8,Sheet1!$J$11)</c:f>
              <c:numCache>
                <c:formatCode>General</c:formatCode>
                <c:ptCount val="3"/>
                <c:pt idx="0">
                  <c:v>3.4724592907124965</c:v>
                </c:pt>
                <c:pt idx="1">
                  <c:v>1.9425133169909454</c:v>
                </c:pt>
                <c:pt idx="2">
                  <c:v>15.763705344697952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BB-40F3-A4DA-16B3EE556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7718888"/>
        <c:axId val="527717576"/>
      </c:barChart>
      <c:catAx>
        <c:axId val="527718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7717576"/>
        <c:crosses val="autoZero"/>
        <c:auto val="1"/>
        <c:lblAlgn val="ctr"/>
        <c:lblOffset val="100"/>
        <c:noMultiLvlLbl val="0"/>
      </c:catAx>
      <c:valAx>
        <c:axId val="5277175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Copies/cell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771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840" b="0" i="0" u="none" strike="noStrike" baseline="0" dirty="0">
                <a:effectLst/>
              </a:rPr>
              <a:t>pri-</a:t>
            </a:r>
            <a:r>
              <a:rPr lang="en-US" i="1" dirty="0"/>
              <a:t>MIR222HG</a:t>
            </a:r>
          </a:p>
        </c:rich>
      </c:tx>
      <c:layout>
        <c:manualLayout>
          <c:xMode val="edge"/>
          <c:yMode val="edge"/>
          <c:x val="0.30336925633424672"/>
          <c:y val="0.11118224148213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840108401084011E-2"/>
                  <c:y val="-2.5839803796538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23-4E0C-A6DE-9CD9F53317F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(Sheet1!$I$17,Sheet1!$I$20,Sheet1!$I$23)</c:f>
                <c:numCache>
                  <c:formatCode>General</c:formatCode>
                  <c:ptCount val="3"/>
                  <c:pt idx="0">
                    <c:v>51.075542501198015</c:v>
                  </c:pt>
                  <c:pt idx="1">
                    <c:v>17.657693483227664</c:v>
                  </c:pt>
                  <c:pt idx="2">
                    <c:v>18.968091619516262</c:v>
                  </c:pt>
                </c:numCache>
              </c:numRef>
            </c:plus>
            <c:minus>
              <c:numRef>
                <c:f>(Sheet1!$I$17,Sheet1!$I$20,Sheet1!$I$23)</c:f>
                <c:numCache>
                  <c:formatCode>General</c:formatCode>
                  <c:ptCount val="3"/>
                  <c:pt idx="0">
                    <c:v>51.075542501198015</c:v>
                  </c:pt>
                  <c:pt idx="1">
                    <c:v>17.657693483227664</c:v>
                  </c:pt>
                  <c:pt idx="2">
                    <c:v>18.968091619516262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(Sheet1!$A$17,Sheet1!$A$20,Sheet1!$A$23)</c:f>
              <c:strCache>
                <c:ptCount val="3"/>
                <c:pt idx="0">
                  <c:v>Asynchronous</c:v>
                </c:pt>
                <c:pt idx="1">
                  <c:v>Quiescence</c:v>
                </c:pt>
                <c:pt idx="2">
                  <c:v>6h-Release</c:v>
                </c:pt>
              </c:strCache>
            </c:strRef>
          </c:cat>
          <c:val>
            <c:numRef>
              <c:f>(Sheet1!$J$17,Sheet1!$J$20,Sheet1!$J$23)</c:f>
              <c:numCache>
                <c:formatCode>General</c:formatCode>
                <c:ptCount val="3"/>
                <c:pt idx="0">
                  <c:v>378.55982151787794</c:v>
                </c:pt>
                <c:pt idx="1">
                  <c:v>318.18160725577962</c:v>
                </c:pt>
                <c:pt idx="2">
                  <c:v>485.06963570325706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23-4E0C-A6DE-9CD9F5331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7718888"/>
        <c:axId val="527717576"/>
      </c:barChart>
      <c:catAx>
        <c:axId val="527718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7717576"/>
        <c:crosses val="autoZero"/>
        <c:auto val="1"/>
        <c:lblAlgn val="ctr"/>
        <c:lblOffset val="100"/>
        <c:noMultiLvlLbl val="0"/>
      </c:catAx>
      <c:valAx>
        <c:axId val="5277175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Copies/cell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771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4132379822505"/>
          <c:y val="0.13288225446428573"/>
          <c:w val="0.75030771626671744"/>
          <c:h val="0.570941452752976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Sheet1!$Y$54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Sheet1!$AA$55:$AA$59</c:f>
                <c:numCache>
                  <c:formatCode>General</c:formatCode>
                  <c:ptCount val="5"/>
                  <c:pt idx="0">
                    <c:v>5.363202224489297E-3</c:v>
                  </c:pt>
                  <c:pt idx="1">
                    <c:v>1.8543547059195583E-2</c:v>
                  </c:pt>
                  <c:pt idx="2">
                    <c:v>3.5326437255633371E-2</c:v>
                  </c:pt>
                  <c:pt idx="3">
                    <c:v>2.719654252684518E-3</c:v>
                  </c:pt>
                  <c:pt idx="4">
                    <c:v>3.7566124311639712E-3</c:v>
                  </c:pt>
                </c:numCache>
              </c:numRef>
            </c:plus>
            <c:minus>
              <c:numRef>
                <c:f>Sheet1!$AA$55:$AA$59</c:f>
                <c:numCache>
                  <c:formatCode>General</c:formatCode>
                  <c:ptCount val="5"/>
                  <c:pt idx="0">
                    <c:v>5.363202224489297E-3</c:v>
                  </c:pt>
                  <c:pt idx="1">
                    <c:v>1.8543547059195583E-2</c:v>
                  </c:pt>
                  <c:pt idx="2">
                    <c:v>3.5326437255633371E-2</c:v>
                  </c:pt>
                  <c:pt idx="3">
                    <c:v>2.719654252684518E-3</c:v>
                  </c:pt>
                  <c:pt idx="4">
                    <c:v>3.7566124311639712E-3</c:v>
                  </c:pt>
                </c:numCache>
              </c:numRef>
            </c:minus>
            <c:spPr>
              <a:noFill/>
              <a:ln w="317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Sheet1!$W$55:$W$59</c:f>
              <c:strCache>
                <c:ptCount val="5"/>
                <c:pt idx="0">
                  <c:v>Malat1</c:v>
                </c:pt>
                <c:pt idx="1">
                  <c:v>ACTB</c:v>
                </c:pt>
                <c:pt idx="2">
                  <c:v>Spliced</c:v>
                </c:pt>
                <c:pt idx="3">
                  <c:v>Exonic</c:v>
                </c:pt>
                <c:pt idx="4">
                  <c:v>pri-</c:v>
                </c:pt>
              </c:strCache>
            </c:strRef>
          </c:cat>
          <c:val>
            <c:numRef>
              <c:f>Sheet1!$Y$55:$Y$59</c:f>
              <c:numCache>
                <c:formatCode>General</c:formatCode>
                <c:ptCount val="5"/>
                <c:pt idx="0">
                  <c:v>0.98295098637897227</c:v>
                </c:pt>
                <c:pt idx="1">
                  <c:v>0.29346648309796608</c:v>
                </c:pt>
                <c:pt idx="2">
                  <c:v>0.44787364874195851</c:v>
                </c:pt>
                <c:pt idx="3">
                  <c:v>0.97791801950122315</c:v>
                </c:pt>
                <c:pt idx="4">
                  <c:v>0.97440676620869071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2-4F41-9447-565EABEF12D6}"/>
            </c:ext>
          </c:extLst>
        </c:ser>
        <c:ser>
          <c:idx val="1"/>
          <c:order val="1"/>
          <c:tx>
            <c:strRef>
              <c:f>Sheet1!$Z$54</c:f>
              <c:strCache>
                <c:ptCount val="1"/>
                <c:pt idx="0">
                  <c:v>Cytoplasmic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Sheet1!$W$55:$W$59</c:f>
              <c:strCache>
                <c:ptCount val="5"/>
                <c:pt idx="0">
                  <c:v>Malat1</c:v>
                </c:pt>
                <c:pt idx="1">
                  <c:v>ACTB</c:v>
                </c:pt>
                <c:pt idx="2">
                  <c:v>Spliced</c:v>
                </c:pt>
                <c:pt idx="3">
                  <c:v>Exonic</c:v>
                </c:pt>
                <c:pt idx="4">
                  <c:v>pri-</c:v>
                </c:pt>
              </c:strCache>
            </c:strRef>
          </c:cat>
          <c:val>
            <c:numRef>
              <c:f>Sheet1!$Z$55:$Z$59</c:f>
              <c:numCache>
                <c:formatCode>General</c:formatCode>
                <c:ptCount val="5"/>
                <c:pt idx="0">
                  <c:v>1.7049013621027797E-2</c:v>
                </c:pt>
                <c:pt idx="1">
                  <c:v>0.70653351690203392</c:v>
                </c:pt>
                <c:pt idx="2">
                  <c:v>0.55212635125804144</c:v>
                </c:pt>
                <c:pt idx="3">
                  <c:v>2.2081980498776868E-2</c:v>
                </c:pt>
                <c:pt idx="4">
                  <c:v>2.5593233791309303E-2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12-4F41-9447-565EABEF1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267432"/>
        <c:axId val="499268744"/>
      </c:barChart>
      <c:catAx>
        <c:axId val="499267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9268744"/>
        <c:crosses val="autoZero"/>
        <c:auto val="1"/>
        <c:lblAlgn val="ctr"/>
        <c:lblOffset val="100"/>
        <c:noMultiLvlLbl val="0"/>
      </c:catAx>
      <c:valAx>
        <c:axId val="499268744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Relative Fraction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92674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89753190599894"/>
          <c:y val="2.5879487537202379E-2"/>
          <c:w val="0.54681917872998942"/>
          <c:h val="9.331461588541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91AB21-7CBD-411A-B704-8024F7109C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00" tIns="45701" rIns="91400" bIns="457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FA07B-D5E4-450E-A0CB-2F56E3DCCE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8183" y="0"/>
            <a:ext cx="4160937" cy="366486"/>
          </a:xfrm>
          <a:prstGeom prst="rect">
            <a:avLst/>
          </a:prstGeom>
        </p:spPr>
        <p:txBody>
          <a:bodyPr vert="horz" lIns="91400" tIns="45701" rIns="91400" bIns="45701" rtlCol="0"/>
          <a:lstStyle>
            <a:lvl1pPr algn="r">
              <a:defRPr sz="1200"/>
            </a:lvl1pPr>
          </a:lstStyle>
          <a:p>
            <a:fld id="{B0FCC72F-20DD-4561-AB60-B82C4AAE645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90152-B369-4346-84B5-A68A5BE332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719"/>
            <a:ext cx="4160937" cy="366485"/>
          </a:xfrm>
          <a:prstGeom prst="rect">
            <a:avLst/>
          </a:prstGeom>
        </p:spPr>
        <p:txBody>
          <a:bodyPr vert="horz" lIns="91400" tIns="45701" rIns="91400" bIns="457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1F7CB-6AEB-4F44-833B-84D45E7045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183" y="6948719"/>
            <a:ext cx="4160937" cy="366485"/>
          </a:xfrm>
          <a:prstGeom prst="rect">
            <a:avLst/>
          </a:prstGeom>
        </p:spPr>
        <p:txBody>
          <a:bodyPr vert="horz" lIns="91400" tIns="45701" rIns="91400" bIns="45701" rtlCol="0" anchor="b"/>
          <a:lstStyle>
            <a:lvl1pPr algn="r">
              <a:defRPr sz="1200"/>
            </a:lvl1pPr>
          </a:lstStyle>
          <a:p>
            <a:fld id="{B5B10474-D27E-44CD-AEB2-78B544E58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22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19" tIns="48310" rIns="96619" bIns="4831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19" tIns="48310" rIns="96619" bIns="48310" rtlCol="0"/>
          <a:lstStyle>
            <a:lvl1pPr algn="r">
              <a:defRPr sz="1300"/>
            </a:lvl1pPr>
          </a:lstStyle>
          <a:p>
            <a:fld id="{6096B4B4-BAC3-4C1A-8FC2-BBC5C357C7C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0" y="914400"/>
            <a:ext cx="19177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9" tIns="48310" rIns="96619" bIns="483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3"/>
            <a:ext cx="7680960" cy="2880360"/>
          </a:xfrm>
          <a:prstGeom prst="rect">
            <a:avLst/>
          </a:prstGeom>
        </p:spPr>
        <p:txBody>
          <a:bodyPr vert="horz" lIns="96619" tIns="48310" rIns="96619" bIns="4831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19" tIns="48310" rIns="96619" bIns="4831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19" tIns="48310" rIns="96619" bIns="48310" rtlCol="0" anchor="b"/>
          <a:lstStyle>
            <a:lvl1pPr algn="r">
              <a:defRPr sz="1300"/>
            </a:lvl1pPr>
          </a:lstStyle>
          <a:p>
            <a:fld id="{F6A2A8B2-3E3C-4AE3-BA2F-7BD0A549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2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5246" rtl="0" eaLnBrk="1" latinLnBrk="0" hangingPunct="1">
      <a:defRPr sz="1083" kern="1200">
        <a:solidFill>
          <a:schemeClr val="tx1"/>
        </a:solidFill>
        <a:latin typeface="+mn-lt"/>
        <a:ea typeface="+mn-ea"/>
        <a:cs typeface="+mn-cs"/>
      </a:defRPr>
    </a:lvl1pPr>
    <a:lvl2pPr marL="412623" algn="l" defTabSz="825246" rtl="0" eaLnBrk="1" latinLnBrk="0" hangingPunct="1">
      <a:defRPr sz="1083" kern="1200">
        <a:solidFill>
          <a:schemeClr val="tx1"/>
        </a:solidFill>
        <a:latin typeface="+mn-lt"/>
        <a:ea typeface="+mn-ea"/>
        <a:cs typeface="+mn-cs"/>
      </a:defRPr>
    </a:lvl2pPr>
    <a:lvl3pPr marL="825246" algn="l" defTabSz="825246" rtl="0" eaLnBrk="1" latinLnBrk="0" hangingPunct="1">
      <a:defRPr sz="1083" kern="1200">
        <a:solidFill>
          <a:schemeClr val="tx1"/>
        </a:solidFill>
        <a:latin typeface="+mn-lt"/>
        <a:ea typeface="+mn-ea"/>
        <a:cs typeface="+mn-cs"/>
      </a:defRPr>
    </a:lvl3pPr>
    <a:lvl4pPr marL="1237870" algn="l" defTabSz="825246" rtl="0" eaLnBrk="1" latinLnBrk="0" hangingPunct="1">
      <a:defRPr sz="1083" kern="1200">
        <a:solidFill>
          <a:schemeClr val="tx1"/>
        </a:solidFill>
        <a:latin typeface="+mn-lt"/>
        <a:ea typeface="+mn-ea"/>
        <a:cs typeface="+mn-cs"/>
      </a:defRPr>
    </a:lvl4pPr>
    <a:lvl5pPr marL="1650492" algn="l" defTabSz="825246" rtl="0" eaLnBrk="1" latinLnBrk="0" hangingPunct="1">
      <a:defRPr sz="1083" kern="1200">
        <a:solidFill>
          <a:schemeClr val="tx1"/>
        </a:solidFill>
        <a:latin typeface="+mn-lt"/>
        <a:ea typeface="+mn-ea"/>
        <a:cs typeface="+mn-cs"/>
      </a:defRPr>
    </a:lvl5pPr>
    <a:lvl6pPr marL="2063115" algn="l" defTabSz="825246" rtl="0" eaLnBrk="1" latinLnBrk="0" hangingPunct="1">
      <a:defRPr sz="1083" kern="1200">
        <a:solidFill>
          <a:schemeClr val="tx1"/>
        </a:solidFill>
        <a:latin typeface="+mn-lt"/>
        <a:ea typeface="+mn-ea"/>
        <a:cs typeface="+mn-cs"/>
      </a:defRPr>
    </a:lvl6pPr>
    <a:lvl7pPr marL="2475738" algn="l" defTabSz="825246" rtl="0" eaLnBrk="1" latinLnBrk="0" hangingPunct="1">
      <a:defRPr sz="1083" kern="1200">
        <a:solidFill>
          <a:schemeClr val="tx1"/>
        </a:solidFill>
        <a:latin typeface="+mn-lt"/>
        <a:ea typeface="+mn-ea"/>
        <a:cs typeface="+mn-cs"/>
      </a:defRPr>
    </a:lvl7pPr>
    <a:lvl8pPr marL="2888361" algn="l" defTabSz="825246" rtl="0" eaLnBrk="1" latinLnBrk="0" hangingPunct="1">
      <a:defRPr sz="1083" kern="1200">
        <a:solidFill>
          <a:schemeClr val="tx1"/>
        </a:solidFill>
        <a:latin typeface="+mn-lt"/>
        <a:ea typeface="+mn-ea"/>
        <a:cs typeface="+mn-cs"/>
      </a:defRPr>
    </a:lvl8pPr>
    <a:lvl9pPr marL="3300983" algn="l" defTabSz="825246" rtl="0" eaLnBrk="1" latinLnBrk="0" hangingPunct="1">
      <a:defRPr sz="10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2A8B2-3E3C-4AE3-BA2F-7BD0A54983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346836"/>
            <a:ext cx="5440680" cy="2865120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4322446"/>
            <a:ext cx="4800600" cy="1986914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0C2-3C12-4465-BFEE-E1CD58ED44C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25A5-988F-4C98-889C-E8A687E2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1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0C2-3C12-4465-BFEE-E1CD58ED44C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25A5-988F-4C98-889C-E8A687E2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438150"/>
            <a:ext cx="1380173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438150"/>
            <a:ext cx="4060508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0C2-3C12-4465-BFEE-E1CD58ED44C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25A5-988F-4C98-889C-E8A687E2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9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0C2-3C12-4465-BFEE-E1CD58ED44C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25A5-988F-4C98-889C-E8A687E2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0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2051688"/>
            <a:ext cx="5520690" cy="34232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5507358"/>
            <a:ext cx="5520690" cy="1800224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0C2-3C12-4465-BFEE-E1CD58ED44C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25A5-988F-4C98-889C-E8A687E2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6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2190750"/>
            <a:ext cx="272034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2190750"/>
            <a:ext cx="272034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0C2-3C12-4465-BFEE-E1CD58ED44C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25A5-988F-4C98-889C-E8A687E2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38152"/>
            <a:ext cx="552069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2017396"/>
            <a:ext cx="2707838" cy="988694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3006090"/>
            <a:ext cx="2707838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2017396"/>
            <a:ext cx="2721174" cy="988694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3006090"/>
            <a:ext cx="272117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0C2-3C12-4465-BFEE-E1CD58ED44C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25A5-988F-4C98-889C-E8A687E2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0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0C2-3C12-4465-BFEE-E1CD58ED44C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25A5-988F-4C98-889C-E8A687E2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3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0C2-3C12-4465-BFEE-E1CD58ED44C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25A5-988F-4C98-889C-E8A687E2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0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548640"/>
            <a:ext cx="2064425" cy="192024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1184912"/>
            <a:ext cx="3240405" cy="5848350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468880"/>
            <a:ext cx="2064425" cy="4573906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0C2-3C12-4465-BFEE-E1CD58ED44C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25A5-988F-4C98-889C-E8A687E2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5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548640"/>
            <a:ext cx="2064425" cy="192024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1184912"/>
            <a:ext cx="3240405" cy="5848350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468880"/>
            <a:ext cx="2064425" cy="4573906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D0C2-3C12-4465-BFEE-E1CD58ED44C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25A5-988F-4C98-889C-E8A687E2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6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38152"/>
            <a:ext cx="552069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190750"/>
            <a:ext cx="552069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627622"/>
            <a:ext cx="14401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7D0C2-3C12-4465-BFEE-E1CD58ED44C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627622"/>
            <a:ext cx="216027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627622"/>
            <a:ext cx="14401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25A5-988F-4C98-889C-E8A687E2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9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12.tif"/><Relationship Id="rId3" Type="http://schemas.openxmlformats.org/officeDocument/2006/relationships/image" Target="../media/image5.emf"/><Relationship Id="rId7" Type="http://schemas.openxmlformats.org/officeDocument/2006/relationships/chart" Target="../charts/chart5.xml"/><Relationship Id="rId12" Type="http://schemas.openxmlformats.org/officeDocument/2006/relationships/image" Target="../media/image11.tif"/><Relationship Id="rId2" Type="http://schemas.openxmlformats.org/officeDocument/2006/relationships/image" Target="../media/image4.emf"/><Relationship Id="rId16" Type="http://schemas.openxmlformats.org/officeDocument/2006/relationships/image" Target="../media/image15.tif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image" Target="../media/image10.tif"/><Relationship Id="rId5" Type="http://schemas.openxmlformats.org/officeDocument/2006/relationships/image" Target="../media/image7.emf"/><Relationship Id="rId15" Type="http://schemas.openxmlformats.org/officeDocument/2006/relationships/image" Target="../media/image14.tif"/><Relationship Id="rId10" Type="http://schemas.openxmlformats.org/officeDocument/2006/relationships/image" Target="../media/image9.tif"/><Relationship Id="rId4" Type="http://schemas.openxmlformats.org/officeDocument/2006/relationships/image" Target="../media/image6.emf"/><Relationship Id="rId9" Type="http://schemas.openxmlformats.org/officeDocument/2006/relationships/image" Target="../media/image8.tif"/><Relationship Id="rId14" Type="http://schemas.openxmlformats.org/officeDocument/2006/relationships/image" Target="../media/image13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54CB4A1E-B237-4DB6-BAF4-4EB109895277}"/>
              </a:ext>
            </a:extLst>
          </p:cNvPr>
          <p:cNvSpPr/>
          <p:nvPr/>
        </p:nvSpPr>
        <p:spPr>
          <a:xfrm>
            <a:off x="127393" y="3957789"/>
            <a:ext cx="3950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11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C8AEDC-CD9D-4425-AA7F-86504BA8BF37}"/>
              </a:ext>
            </a:extLst>
          </p:cNvPr>
          <p:cNvGrpSpPr/>
          <p:nvPr/>
        </p:nvGrpSpPr>
        <p:grpSpPr>
          <a:xfrm>
            <a:off x="621946" y="3969219"/>
            <a:ext cx="904014" cy="750214"/>
            <a:chOff x="521137" y="487239"/>
            <a:chExt cx="904014" cy="7502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36CE4B7-8F32-4241-B749-F001131992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5" t="14665" r="21161" b="22912"/>
            <a:stretch/>
          </p:blipFill>
          <p:spPr>
            <a:xfrm>
              <a:off x="747378" y="525650"/>
              <a:ext cx="677773" cy="635283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2C94746-42C0-497D-934A-AAD4FE736F65}"/>
                </a:ext>
              </a:extLst>
            </p:cNvPr>
            <p:cNvSpPr txBox="1"/>
            <p:nvPr/>
          </p:nvSpPr>
          <p:spPr>
            <a:xfrm>
              <a:off x="544624" y="487239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0EE4A4E-EB74-405B-8A2E-667F7E50DD77}"/>
                </a:ext>
              </a:extLst>
            </p:cNvPr>
            <p:cNvSpPr txBox="1"/>
            <p:nvPr/>
          </p:nvSpPr>
          <p:spPr>
            <a:xfrm>
              <a:off x="544624" y="659588"/>
              <a:ext cx="2648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F40E7E9-F7DA-4D15-8895-FC00C9312425}"/>
                </a:ext>
              </a:extLst>
            </p:cNvPr>
            <p:cNvSpPr txBox="1"/>
            <p:nvPr/>
          </p:nvSpPr>
          <p:spPr>
            <a:xfrm>
              <a:off x="521137" y="850534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3h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EB2F978-C0FC-4D77-A5ED-011C1B52A386}"/>
                </a:ext>
              </a:extLst>
            </p:cNvPr>
            <p:cNvSpPr txBox="1"/>
            <p:nvPr/>
          </p:nvSpPr>
          <p:spPr>
            <a:xfrm>
              <a:off x="528858" y="1022009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6h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38FEEE7-21A9-4800-A320-FD5A56179AF7}"/>
                </a:ext>
              </a:extLst>
            </p:cNvPr>
            <p:cNvSpPr/>
            <p:nvPr/>
          </p:nvSpPr>
          <p:spPr>
            <a:xfrm>
              <a:off x="874420" y="504156"/>
              <a:ext cx="402446" cy="7070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D2E4E01-9F6C-4E9F-A565-CE886CD1F00F}"/>
              </a:ext>
            </a:extLst>
          </p:cNvPr>
          <p:cNvGrpSpPr/>
          <p:nvPr/>
        </p:nvGrpSpPr>
        <p:grpSpPr>
          <a:xfrm>
            <a:off x="1550557" y="3957789"/>
            <a:ext cx="4698007" cy="803145"/>
            <a:chOff x="1603733" y="621032"/>
            <a:chExt cx="4698007" cy="803145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68EF9D6-D3B0-41B9-8CDE-93A6ACBCD842}"/>
                </a:ext>
              </a:extLst>
            </p:cNvPr>
            <p:cNvSpPr/>
            <p:nvPr/>
          </p:nvSpPr>
          <p:spPr>
            <a:xfrm>
              <a:off x="1603733" y="621032"/>
              <a:ext cx="100307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Bb</a:t>
              </a:r>
              <a:endParaRPr lang="en-US" sz="1100" b="1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BEB1685-5928-4F0D-9168-D378DD3B48FD}"/>
                </a:ext>
              </a:extLst>
            </p:cNvPr>
            <p:cNvSpPr txBox="1"/>
            <p:nvPr/>
          </p:nvSpPr>
          <p:spPr>
            <a:xfrm>
              <a:off x="3906144" y="1205336"/>
              <a:ext cx="5725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miR-221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598533E-E2BD-4F5A-9951-0479CB4294FC}"/>
                </a:ext>
              </a:extLst>
            </p:cNvPr>
            <p:cNvSpPr txBox="1"/>
            <p:nvPr/>
          </p:nvSpPr>
          <p:spPr>
            <a:xfrm>
              <a:off x="5694627" y="1208733"/>
              <a:ext cx="5725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miR-222</a:t>
              </a: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37176DB-C974-4A47-9B63-F5DB77502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0" t="3613" r="30887" b="9773"/>
            <a:stretch/>
          </p:blipFill>
          <p:spPr>
            <a:xfrm>
              <a:off x="1912605" y="743679"/>
              <a:ext cx="4389135" cy="492543"/>
            </a:xfrm>
            <a:prstGeom prst="rect">
              <a:avLst/>
            </a:prstGeom>
          </p:spPr>
        </p:pic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0708359-CFF7-47E2-9C1D-EA4E209FE8CE}"/>
                </a:ext>
              </a:extLst>
            </p:cNvPr>
            <p:cNvSpPr/>
            <p:nvPr/>
          </p:nvSpPr>
          <p:spPr>
            <a:xfrm>
              <a:off x="6023610" y="685044"/>
              <a:ext cx="201930" cy="3391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35A8858-04DE-4522-A019-CA596FDBB7F3}"/>
              </a:ext>
            </a:extLst>
          </p:cNvPr>
          <p:cNvGrpSpPr/>
          <p:nvPr/>
        </p:nvGrpSpPr>
        <p:grpSpPr>
          <a:xfrm>
            <a:off x="395806" y="373678"/>
            <a:ext cx="5609187" cy="3474618"/>
            <a:chOff x="563970" y="1496707"/>
            <a:chExt cx="5609187" cy="347461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D13E98E-B33D-4094-826B-C1F308373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970" y="1613603"/>
              <a:ext cx="5609187" cy="3357722"/>
            </a:xfrm>
            <a:prstGeom prst="rect">
              <a:avLst/>
            </a:prstGeom>
          </p:spPr>
        </p:pic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105272C3-0922-435D-BD21-C731E1B4D335}"/>
                </a:ext>
              </a:extLst>
            </p:cNvPr>
            <p:cNvGrpSpPr/>
            <p:nvPr/>
          </p:nvGrpSpPr>
          <p:grpSpPr>
            <a:xfrm>
              <a:off x="1420105" y="1496707"/>
              <a:ext cx="4470949" cy="189049"/>
              <a:chOff x="661064" y="480703"/>
              <a:chExt cx="3318138" cy="100658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3E65F72-D32E-4902-851F-096787FAF076}"/>
                  </a:ext>
                </a:extLst>
              </p:cNvPr>
              <p:cNvCxnSpPr>
                <a:cxnSpLocks/>
                <a:stCxn id="132" idx="3"/>
                <a:endCxn id="128" idx="1"/>
              </p:cNvCxnSpPr>
              <p:nvPr/>
            </p:nvCxnSpPr>
            <p:spPr>
              <a:xfrm flipH="1">
                <a:off x="925119" y="526574"/>
                <a:ext cx="2867657" cy="657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C12B2A1-29C8-4B95-8435-CBA30FF09702}"/>
                  </a:ext>
                </a:extLst>
              </p:cNvPr>
              <p:cNvSpPr/>
              <p:nvPr/>
            </p:nvSpPr>
            <p:spPr>
              <a:xfrm flipH="1">
                <a:off x="661064" y="487278"/>
                <a:ext cx="116414" cy="8445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09B5A0F-E7AD-4C79-B51E-04EB6E809747}"/>
                  </a:ext>
                </a:extLst>
              </p:cNvPr>
              <p:cNvSpPr/>
              <p:nvPr/>
            </p:nvSpPr>
            <p:spPr>
              <a:xfrm flipH="1">
                <a:off x="897467" y="484945"/>
                <a:ext cx="27652" cy="9641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8162E11F-F633-4F4F-A313-64E7C87A9D82}"/>
                  </a:ext>
                </a:extLst>
              </p:cNvPr>
              <p:cNvSpPr/>
              <p:nvPr/>
            </p:nvSpPr>
            <p:spPr>
              <a:xfrm flipH="1">
                <a:off x="3951550" y="480703"/>
                <a:ext cx="27652" cy="96416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87DD9A87-85A5-456D-B176-D5D698961A49}"/>
                  </a:ext>
                </a:extLst>
              </p:cNvPr>
              <p:cNvCxnSpPr>
                <a:cxnSpLocks/>
                <a:stCxn id="129" idx="3"/>
              </p:cNvCxnSpPr>
              <p:nvPr/>
            </p:nvCxnSpPr>
            <p:spPr>
              <a:xfrm flipH="1" flipV="1">
                <a:off x="3819249" y="528703"/>
                <a:ext cx="132301" cy="20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EE501ED-4CA0-437D-86AC-803DA30A90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0107" y="531403"/>
                <a:ext cx="113886" cy="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716D587E-BAC3-4676-BA2D-7B7DFA2604E3}"/>
                  </a:ext>
                </a:extLst>
              </p:cNvPr>
              <p:cNvSpPr/>
              <p:nvPr/>
            </p:nvSpPr>
            <p:spPr>
              <a:xfrm flipH="1">
                <a:off x="3792776" y="480703"/>
                <a:ext cx="26473" cy="91742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FB6ABF8-1E49-4065-ADDA-472643CC6E6D}"/>
              </a:ext>
            </a:extLst>
          </p:cNvPr>
          <p:cNvSpPr/>
          <p:nvPr/>
        </p:nvSpPr>
        <p:spPr>
          <a:xfrm>
            <a:off x="126791" y="367913"/>
            <a:ext cx="3075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100" b="1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F6FBE88-F310-4C09-8879-C4FD78FE06A8}"/>
              </a:ext>
            </a:extLst>
          </p:cNvPr>
          <p:cNvSpPr/>
          <p:nvPr/>
        </p:nvSpPr>
        <p:spPr>
          <a:xfrm>
            <a:off x="144751" y="4880393"/>
            <a:ext cx="5750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100" b="1" dirty="0"/>
          </a:p>
        </p:txBody>
      </p:sp>
      <p:graphicFrame>
        <p:nvGraphicFramePr>
          <p:cNvPr id="135" name="Chart 134">
            <a:extLst>
              <a:ext uri="{FF2B5EF4-FFF2-40B4-BE49-F238E27FC236}">
                <a16:creationId xmlns:a16="http://schemas.microsoft.com/office/drawing/2014/main" id="{6AFD4E26-5B43-41AB-8B74-1801D7084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02319"/>
              </p:ext>
            </p:extLst>
          </p:nvPr>
        </p:nvGraphicFramePr>
        <p:xfrm>
          <a:off x="356895" y="4571750"/>
          <a:ext cx="1862139" cy="153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6" name="Chart 135">
            <a:extLst>
              <a:ext uri="{FF2B5EF4-FFF2-40B4-BE49-F238E27FC236}">
                <a16:creationId xmlns:a16="http://schemas.microsoft.com/office/drawing/2014/main" id="{3D469BF1-6513-40E0-9CC0-9902497C5F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480754"/>
              </p:ext>
            </p:extLst>
          </p:nvPr>
        </p:nvGraphicFramePr>
        <p:xfrm>
          <a:off x="1912605" y="4741754"/>
          <a:ext cx="1981268" cy="128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0D7B54C3-9DDA-4D4F-B7B6-F5F4ED8CA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477460"/>
              </p:ext>
            </p:extLst>
          </p:nvPr>
        </p:nvGraphicFramePr>
        <p:xfrm>
          <a:off x="3816867" y="4737395"/>
          <a:ext cx="1862139" cy="131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8" name="Rectangle 57">
            <a:extLst>
              <a:ext uri="{FF2B5EF4-FFF2-40B4-BE49-F238E27FC236}">
                <a16:creationId xmlns:a16="http://schemas.microsoft.com/office/drawing/2014/main" id="{EE2EEE7A-490C-48B4-A2FA-A3604E3DC56A}"/>
              </a:ext>
            </a:extLst>
          </p:cNvPr>
          <p:cNvSpPr/>
          <p:nvPr/>
        </p:nvSpPr>
        <p:spPr>
          <a:xfrm>
            <a:off x="148570" y="6061750"/>
            <a:ext cx="10030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1100" b="1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01A5AB4-A0AB-439F-8954-E09224680401}"/>
              </a:ext>
            </a:extLst>
          </p:cNvPr>
          <p:cNvSpPr/>
          <p:nvPr/>
        </p:nvSpPr>
        <p:spPr>
          <a:xfrm>
            <a:off x="110693" y="52206"/>
            <a:ext cx="6033186" cy="2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Supplemental Fig. S3 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13713E5-637B-4B6D-8001-ABDF40A041E1}"/>
              </a:ext>
            </a:extLst>
          </p:cNvPr>
          <p:cNvGrpSpPr/>
          <p:nvPr/>
        </p:nvGrpSpPr>
        <p:grpSpPr>
          <a:xfrm>
            <a:off x="395806" y="6020526"/>
            <a:ext cx="5980817" cy="2179106"/>
            <a:chOff x="163830" y="292330"/>
            <a:chExt cx="5980817" cy="217910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6036A50-1C36-4B28-8BB8-5229EFF96EFE}"/>
                </a:ext>
              </a:extLst>
            </p:cNvPr>
            <p:cNvGrpSpPr/>
            <p:nvPr/>
          </p:nvGrpSpPr>
          <p:grpSpPr>
            <a:xfrm>
              <a:off x="163830" y="292330"/>
              <a:ext cx="5980817" cy="2179106"/>
              <a:chOff x="87809" y="604536"/>
              <a:chExt cx="5980817" cy="2179106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D8BD5E2B-961A-447C-BE15-548669AE8B8E}"/>
                  </a:ext>
                </a:extLst>
              </p:cNvPr>
              <p:cNvGrpSpPr/>
              <p:nvPr/>
            </p:nvGrpSpPr>
            <p:grpSpPr>
              <a:xfrm>
                <a:off x="1211099" y="604536"/>
                <a:ext cx="4857527" cy="1737388"/>
                <a:chOff x="656972" y="1871367"/>
                <a:chExt cx="4857527" cy="1737388"/>
              </a:xfrm>
            </p:grpSpPr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85FEEB91-8573-428B-B26C-A7A89F76EE38}"/>
                    </a:ext>
                  </a:extLst>
                </p:cNvPr>
                <p:cNvGrpSpPr/>
                <p:nvPr/>
              </p:nvGrpSpPr>
              <p:grpSpPr>
                <a:xfrm>
                  <a:off x="656972" y="1931562"/>
                  <a:ext cx="4857527" cy="1677193"/>
                  <a:chOff x="1654412" y="1139412"/>
                  <a:chExt cx="4134790" cy="1677193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C31F6FC2-12CA-44E0-A2E8-42F2026A46B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654415" y="1139412"/>
                    <a:ext cx="4134787" cy="989169"/>
                    <a:chOff x="1956765" y="5271093"/>
                    <a:chExt cx="7066672" cy="1690559"/>
                  </a:xfrm>
                </p:grpSpPr>
                <p:sp>
                  <p:nvSpPr>
                    <p:cNvPr id="185" name="TextBox 184">
                      <a:extLst>
                        <a:ext uri="{FF2B5EF4-FFF2-40B4-BE49-F238E27FC236}">
                          <a16:creationId xmlns:a16="http://schemas.microsoft.com/office/drawing/2014/main" id="{3EB5D0B7-FF4C-447F-8DE8-894AC401CE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20753" y="6340721"/>
                      <a:ext cx="986859" cy="3156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</a:t>
                      </a:r>
                    </a:p>
                  </p:txBody>
                </p:sp>
                <p:sp>
                  <p:nvSpPr>
                    <p:cNvPr id="186" name="TextBox 185">
                      <a:extLst>
                        <a:ext uri="{FF2B5EF4-FFF2-40B4-BE49-F238E27FC236}">
                          <a16:creationId xmlns:a16="http://schemas.microsoft.com/office/drawing/2014/main" id="{0DBCD783-FF38-4B43-86F1-968968D021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56765" y="5874547"/>
                      <a:ext cx="812577" cy="36820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Spliced</a:t>
                      </a:r>
                    </a:p>
                  </p:txBody>
                </p:sp>
                <p:sp>
                  <p:nvSpPr>
                    <p:cNvPr id="187" name="TextBox 186">
                      <a:extLst>
                        <a:ext uri="{FF2B5EF4-FFF2-40B4-BE49-F238E27FC236}">
                          <a16:creationId xmlns:a16="http://schemas.microsoft.com/office/drawing/2014/main" id="{2A9033BC-2C93-43A5-AA47-6844784D13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00859" y="5905628"/>
                      <a:ext cx="986859" cy="6295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Reverse</a:t>
                      </a:r>
                    </a:p>
                  </p:txBody>
                </p:sp>
                <p:cxnSp>
                  <p:nvCxnSpPr>
                    <p:cNvPr id="188" name="Straight Connector 187">
                      <a:extLst>
                        <a:ext uri="{FF2B5EF4-FFF2-40B4-BE49-F238E27FC236}">
                          <a16:creationId xmlns:a16="http://schemas.microsoft.com/office/drawing/2014/main" id="{5B04DC6E-223F-4021-B754-2D8922C04A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92908" y="5702541"/>
                      <a:ext cx="2056773" cy="0"/>
                    </a:xfrm>
                    <a:prstGeom prst="line">
                      <a:avLst/>
                    </a:prstGeom>
                    <a:ln w="952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81BCCC0A-14B7-429A-ABB0-AA96CC4E952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7117812" y="5598573"/>
                      <a:ext cx="369837" cy="203476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D7DDFF87-97F2-472A-B3F8-8A6E5CA2604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2861433" y="5607980"/>
                      <a:ext cx="1107874" cy="194074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3B139050-F3E8-4BED-8924-4DF8E97D784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087568" y="5607980"/>
                      <a:ext cx="105340" cy="194074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05705DF8-1A69-41E0-BA85-919B9E71D42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7859808" y="5603274"/>
                      <a:ext cx="429551" cy="194074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193" name="Straight Connector 192">
                      <a:extLst>
                        <a:ext uri="{FF2B5EF4-FFF2-40B4-BE49-F238E27FC236}">
                          <a16:creationId xmlns:a16="http://schemas.microsoft.com/office/drawing/2014/main" id="{74495223-7B5D-4F32-86F3-69C6E13045E2}"/>
                        </a:ext>
                      </a:extLst>
                    </p:cNvPr>
                    <p:cNvCxnSpPr>
                      <a:cxnSpLocks/>
                      <a:stCxn id="191" idx="3"/>
                      <a:endCxn id="190" idx="1"/>
                    </p:cNvCxnSpPr>
                    <p:nvPr/>
                  </p:nvCxnSpPr>
                  <p:spPr>
                    <a:xfrm flipH="1">
                      <a:off x="3969307" y="5705017"/>
                      <a:ext cx="1118261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>
                      <a:extLst>
                        <a:ext uri="{FF2B5EF4-FFF2-40B4-BE49-F238E27FC236}">
                          <a16:creationId xmlns:a16="http://schemas.microsoft.com/office/drawing/2014/main" id="{FBC616A4-3672-4100-9FA7-DF24B6789B05}"/>
                        </a:ext>
                      </a:extLst>
                    </p:cNvPr>
                    <p:cNvCxnSpPr>
                      <a:cxnSpLocks/>
                      <a:stCxn id="192" idx="3"/>
                    </p:cNvCxnSpPr>
                    <p:nvPr/>
                  </p:nvCxnSpPr>
                  <p:spPr>
                    <a:xfrm flipH="1">
                      <a:off x="7487652" y="5700311"/>
                      <a:ext cx="372156" cy="1436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Arrow Connector 194">
                      <a:extLst>
                        <a:ext uri="{FF2B5EF4-FFF2-40B4-BE49-F238E27FC236}">
                          <a16:creationId xmlns:a16="http://schemas.microsoft.com/office/drawing/2014/main" id="{2B055F2B-CB09-4226-A55F-B66229B09B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179116" y="5912383"/>
                      <a:ext cx="221456" cy="0"/>
                    </a:xfrm>
                    <a:prstGeom prst="straightConnector1">
                      <a:avLst/>
                    </a:prstGeom>
                    <a:ln w="9525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Arrow Connector 195">
                      <a:extLst>
                        <a:ext uri="{FF2B5EF4-FFF2-40B4-BE49-F238E27FC236}">
                          <a16:creationId xmlns:a16="http://schemas.microsoft.com/office/drawing/2014/main" id="{D6E414CA-9E98-4507-9C14-B7F001A2316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28367" y="5912383"/>
                      <a:ext cx="275657" cy="0"/>
                    </a:xfrm>
                    <a:prstGeom prst="straightConnector1">
                      <a:avLst/>
                    </a:prstGeom>
                    <a:ln w="9525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7" name="TextBox 196">
                      <a:extLst>
                        <a:ext uri="{FF2B5EF4-FFF2-40B4-BE49-F238E27FC236}">
                          <a16:creationId xmlns:a16="http://schemas.microsoft.com/office/drawing/2014/main" id="{6B5852DD-7F07-4DB1-8C9A-FAE83C8374E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9337" y="5296688"/>
                      <a:ext cx="1244100" cy="4546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Exon1</a:t>
                      </a:r>
                    </a:p>
                  </p:txBody>
                </p:sp>
                <p:sp>
                  <p:nvSpPr>
                    <p:cNvPr id="198" name="TextBox 197">
                      <a:extLst>
                        <a:ext uri="{FF2B5EF4-FFF2-40B4-BE49-F238E27FC236}">
                          <a16:creationId xmlns:a16="http://schemas.microsoft.com/office/drawing/2014/main" id="{CF6ADBCD-8786-46B8-A5D0-7244736D62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58950" y="5296691"/>
                      <a:ext cx="1000573" cy="4546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Exon2</a:t>
                      </a:r>
                    </a:p>
                  </p:txBody>
                </p:sp>
                <p:sp>
                  <p:nvSpPr>
                    <p:cNvPr id="199" name="TextBox 198">
                      <a:extLst>
                        <a:ext uri="{FF2B5EF4-FFF2-40B4-BE49-F238E27FC236}">
                          <a16:creationId xmlns:a16="http://schemas.microsoft.com/office/drawing/2014/main" id="{C4893F6E-14D0-4A53-8532-369386A610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75766" y="5296688"/>
                      <a:ext cx="990341" cy="4546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Exon3</a:t>
                      </a:r>
                    </a:p>
                  </p:txBody>
                </p:sp>
                <p:sp>
                  <p:nvSpPr>
                    <p:cNvPr id="200" name="TextBox 199">
                      <a:extLst>
                        <a:ext uri="{FF2B5EF4-FFF2-40B4-BE49-F238E27FC236}">
                          <a16:creationId xmlns:a16="http://schemas.microsoft.com/office/drawing/2014/main" id="{1DFAFCC0-CF7E-4ECD-8193-19D8E7AFC8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69230" y="5296691"/>
                      <a:ext cx="1102086" cy="4546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Exon4</a:t>
                      </a:r>
                    </a:p>
                  </p:txBody>
                </p:sp>
                <p:sp>
                  <p:nvSpPr>
                    <p:cNvPr id="201" name="Rectangle 200">
                      <a:extLst>
                        <a:ext uri="{FF2B5EF4-FFF2-40B4-BE49-F238E27FC236}">
                          <a16:creationId xmlns:a16="http://schemas.microsoft.com/office/drawing/2014/main" id="{7920E2FB-FBE3-4396-9404-09E611A5AD2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899326" y="5591814"/>
                      <a:ext cx="158718" cy="6468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2" name="Rectangle 201">
                      <a:extLst>
                        <a:ext uri="{FF2B5EF4-FFF2-40B4-BE49-F238E27FC236}">
                          <a16:creationId xmlns:a16="http://schemas.microsoft.com/office/drawing/2014/main" id="{59AD35BD-855C-4E16-8E8C-1FF6242999A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063152" y="5582761"/>
                      <a:ext cx="158718" cy="6468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3" name="TextBox 202">
                      <a:extLst>
                        <a:ext uri="{FF2B5EF4-FFF2-40B4-BE49-F238E27FC236}">
                          <a16:creationId xmlns:a16="http://schemas.microsoft.com/office/drawing/2014/main" id="{BAB95BF5-D201-4A44-8DAE-60410C228C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77302" y="5271093"/>
                      <a:ext cx="1201817" cy="3419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miR-222</a:t>
                      </a:r>
                    </a:p>
                  </p:txBody>
                </p:sp>
                <p:sp>
                  <p:nvSpPr>
                    <p:cNvPr id="204" name="TextBox 203">
                      <a:extLst>
                        <a:ext uri="{FF2B5EF4-FFF2-40B4-BE49-F238E27FC236}">
                          <a16:creationId xmlns:a16="http://schemas.microsoft.com/office/drawing/2014/main" id="{6446762D-84B3-414C-B7E5-3E6A38181A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4730" y="5271093"/>
                      <a:ext cx="970226" cy="3419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7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miR-221</a:t>
                      </a:r>
                    </a:p>
                  </p:txBody>
                </p:sp>
                <p:sp>
                  <p:nvSpPr>
                    <p:cNvPr id="205" name="TextBox 204">
                      <a:extLst>
                        <a:ext uri="{FF2B5EF4-FFF2-40B4-BE49-F238E27FC236}">
                          <a16:creationId xmlns:a16="http://schemas.microsoft.com/office/drawing/2014/main" id="{F186828A-F291-4C68-A9E5-3BC0F2C51DC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17811" y="5905629"/>
                      <a:ext cx="986859" cy="6295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Forward</a:t>
                      </a:r>
                    </a:p>
                  </p:txBody>
                </p:sp>
                <p:sp>
                  <p:nvSpPr>
                    <p:cNvPr id="206" name="TextBox 205">
                      <a:extLst>
                        <a:ext uri="{FF2B5EF4-FFF2-40B4-BE49-F238E27FC236}">
                          <a16:creationId xmlns:a16="http://schemas.microsoft.com/office/drawing/2014/main" id="{A7D3E763-8261-4D53-BD69-85E072A97A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56766" y="6214264"/>
                      <a:ext cx="1647812" cy="36820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pri-</a:t>
                      </a:r>
                      <a:r>
                        <a:rPr lang="en-US" sz="8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MIR222HG</a:t>
                      </a:r>
                    </a:p>
                  </p:txBody>
                </p:sp>
                <p:sp>
                  <p:nvSpPr>
                    <p:cNvPr id="207" name="TextBox 206">
                      <a:extLst>
                        <a:ext uri="{FF2B5EF4-FFF2-40B4-BE49-F238E27FC236}">
                          <a16:creationId xmlns:a16="http://schemas.microsoft.com/office/drawing/2014/main" id="{F84E47AF-7C44-4E52-B3AB-D8E0E3ED84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59032" y="6332111"/>
                      <a:ext cx="986859" cy="6295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Reverse</a:t>
                      </a:r>
                    </a:p>
                  </p:txBody>
                </p:sp>
                <p:cxnSp>
                  <p:nvCxnSpPr>
                    <p:cNvPr id="208" name="Straight Arrow Connector 207">
                      <a:extLst>
                        <a:ext uri="{FF2B5EF4-FFF2-40B4-BE49-F238E27FC236}">
                          <a16:creationId xmlns:a16="http://schemas.microsoft.com/office/drawing/2014/main" id="{8F03EA6C-CA7F-4144-96E7-A2B4D4286F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20191" y="6349037"/>
                      <a:ext cx="275657" cy="0"/>
                    </a:xfrm>
                    <a:prstGeom prst="straightConnector1">
                      <a:avLst/>
                    </a:prstGeom>
                    <a:ln w="9525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Arrow Connector 208">
                      <a:extLst>
                        <a:ext uri="{FF2B5EF4-FFF2-40B4-BE49-F238E27FC236}">
                          <a16:creationId xmlns:a16="http://schemas.microsoft.com/office/drawing/2014/main" id="{7E70746A-58BC-4023-B021-CBD688FC12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018884" y="6349037"/>
                      <a:ext cx="270164" cy="0"/>
                    </a:xfrm>
                    <a:prstGeom prst="straightConnector1">
                      <a:avLst/>
                    </a:prstGeom>
                    <a:ln w="9525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77E3C8F6-6566-4539-82A7-F5C62701526D}"/>
                      </a:ext>
                    </a:extLst>
                  </p:cNvPr>
                  <p:cNvSpPr txBox="1"/>
                  <p:nvPr/>
                </p:nvSpPr>
                <p:spPr>
                  <a:xfrm>
                    <a:off x="1654412" y="1900155"/>
                    <a:ext cx="592475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Spliced-2</a:t>
                    </a:r>
                  </a:p>
                </p:txBody>
              </p:sp>
              <p:sp>
                <p:nvSpPr>
                  <p:cNvPr id="166" name="TextBox 165">
                    <a:extLst>
                      <a:ext uri="{FF2B5EF4-FFF2-40B4-BE49-F238E27FC236}">
                        <a16:creationId xmlns:a16="http://schemas.microsoft.com/office/drawing/2014/main" id="{8A680508-10A4-4EB5-A5C2-A7C444954446}"/>
                      </a:ext>
                    </a:extLst>
                  </p:cNvPr>
                  <p:cNvSpPr txBox="1"/>
                  <p:nvPr/>
                </p:nvSpPr>
                <p:spPr>
                  <a:xfrm>
                    <a:off x="2397812" y="1975664"/>
                    <a:ext cx="577423" cy="3683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Reverse</a:t>
                    </a:r>
                  </a:p>
                </p:txBody>
              </p:sp>
              <p:cxnSp>
                <p:nvCxnSpPr>
                  <p:cNvPr id="167" name="Straight Arrow Connector 166">
                    <a:extLst>
                      <a:ext uri="{FF2B5EF4-FFF2-40B4-BE49-F238E27FC236}">
                        <a16:creationId xmlns:a16="http://schemas.microsoft.com/office/drawing/2014/main" id="{6395C3FD-2E72-4023-A7F3-8D3C7A0E71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699460" y="1979617"/>
                    <a:ext cx="129577" cy="0"/>
                  </a:xfrm>
                  <a:prstGeom prst="straightConnector1">
                    <a:avLst/>
                  </a:prstGeom>
                  <a:ln w="952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Arrow Connector 167">
                    <a:extLst>
                      <a:ext uri="{FF2B5EF4-FFF2-40B4-BE49-F238E27FC236}">
                        <a16:creationId xmlns:a16="http://schemas.microsoft.com/office/drawing/2014/main" id="{53DB493A-46DF-473E-B0B2-E2BDFBD63F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71425" y="1979617"/>
                    <a:ext cx="161290" cy="0"/>
                  </a:xfrm>
                  <a:prstGeom prst="straightConnector1">
                    <a:avLst/>
                  </a:prstGeom>
                  <a:ln w="952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CD94785C-49CA-48C5-8CEC-0DC38DB7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4631156" y="1975665"/>
                    <a:ext cx="577423" cy="3683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Forward</a:t>
                    </a:r>
                  </a:p>
                </p:txBody>
              </p:sp>
              <p:sp>
                <p:nvSpPr>
                  <p:cNvPr id="170" name="TextBox 169">
                    <a:extLst>
                      <a:ext uri="{FF2B5EF4-FFF2-40B4-BE49-F238E27FC236}">
                        <a16:creationId xmlns:a16="http://schemas.microsoft.com/office/drawing/2014/main" id="{50FD30DB-9F2E-419F-9C70-8A2C23BA802D}"/>
                      </a:ext>
                    </a:extLst>
                  </p:cNvPr>
                  <p:cNvSpPr txBox="1"/>
                  <p:nvPr/>
                </p:nvSpPr>
                <p:spPr>
                  <a:xfrm>
                    <a:off x="1654412" y="2139458"/>
                    <a:ext cx="592475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Exonic</a:t>
                    </a:r>
                    <a:endParaRPr lang="en-US" sz="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1" name="TextBox 170">
                    <a:extLst>
                      <a:ext uri="{FF2B5EF4-FFF2-40B4-BE49-F238E27FC236}">
                        <a16:creationId xmlns:a16="http://schemas.microsoft.com/office/drawing/2014/main" id="{3B763604-DD59-4A52-BD6A-22053B8ACFA1}"/>
                      </a:ext>
                    </a:extLst>
                  </p:cNvPr>
                  <p:cNvSpPr txBox="1"/>
                  <p:nvPr/>
                </p:nvSpPr>
                <p:spPr>
                  <a:xfrm>
                    <a:off x="1654412" y="2352285"/>
                    <a:ext cx="592475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Intronic</a:t>
                    </a:r>
                  </a:p>
                </p:txBody>
              </p:sp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36797BD7-9FB6-4F5B-B8CC-4D43EC985C7D}"/>
                      </a:ext>
                    </a:extLst>
                  </p:cNvPr>
                  <p:cNvSpPr txBox="1"/>
                  <p:nvPr/>
                </p:nvSpPr>
                <p:spPr>
                  <a:xfrm>
                    <a:off x="1654412" y="2551600"/>
                    <a:ext cx="592475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Intronic-2</a:t>
                    </a:r>
                  </a:p>
                </p:txBody>
              </p:sp>
              <p:sp>
                <p:nvSpPr>
                  <p:cNvPr id="173" name="TextBox 172">
                    <a:extLst>
                      <a:ext uri="{FF2B5EF4-FFF2-40B4-BE49-F238E27FC236}">
                        <a16:creationId xmlns:a16="http://schemas.microsoft.com/office/drawing/2014/main" id="{D42F7E15-9B7C-49CF-BC04-CDDEA7C7841D}"/>
                      </a:ext>
                    </a:extLst>
                  </p:cNvPr>
                  <p:cNvSpPr txBox="1"/>
                  <p:nvPr/>
                </p:nvSpPr>
                <p:spPr>
                  <a:xfrm>
                    <a:off x="2492223" y="2210255"/>
                    <a:ext cx="577423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Forward</a:t>
                    </a:r>
                  </a:p>
                </p:txBody>
              </p:sp>
              <p:sp>
                <p:nvSpPr>
                  <p:cNvPr id="174" name="TextBox 173">
                    <a:extLst>
                      <a:ext uri="{FF2B5EF4-FFF2-40B4-BE49-F238E27FC236}">
                        <a16:creationId xmlns:a16="http://schemas.microsoft.com/office/drawing/2014/main" id="{55909622-3CF2-4C64-BF2D-F9CFBA7CBF74}"/>
                      </a:ext>
                    </a:extLst>
                  </p:cNvPr>
                  <p:cNvSpPr txBox="1"/>
                  <p:nvPr/>
                </p:nvSpPr>
                <p:spPr>
                  <a:xfrm>
                    <a:off x="2186073" y="2205217"/>
                    <a:ext cx="577423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Reverse</a:t>
                    </a:r>
                  </a:p>
                </p:txBody>
              </p:sp>
              <p:cxnSp>
                <p:nvCxnSpPr>
                  <p:cNvPr id="175" name="Straight Arrow Connector 174">
                    <a:extLst>
                      <a:ext uri="{FF2B5EF4-FFF2-40B4-BE49-F238E27FC236}">
                        <a16:creationId xmlns:a16="http://schemas.microsoft.com/office/drawing/2014/main" id="{E0C7513D-C446-47D1-B040-E545733C81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06400" y="2215121"/>
                    <a:ext cx="161290" cy="0"/>
                  </a:xfrm>
                  <a:prstGeom prst="straightConnector1">
                    <a:avLst/>
                  </a:prstGeom>
                  <a:ln w="952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Arrow Connector 175">
                    <a:extLst>
                      <a:ext uri="{FF2B5EF4-FFF2-40B4-BE49-F238E27FC236}">
                        <a16:creationId xmlns:a16="http://schemas.microsoft.com/office/drawing/2014/main" id="{25B230D0-CF8B-421B-89C8-D73B92A97C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08152" y="2215121"/>
                    <a:ext cx="158076" cy="0"/>
                  </a:xfrm>
                  <a:prstGeom prst="straightConnector1">
                    <a:avLst/>
                  </a:prstGeom>
                  <a:ln w="952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7BCC8482-870B-4801-85FA-2037B52BF0B7}"/>
                      </a:ext>
                    </a:extLst>
                  </p:cNvPr>
                  <p:cNvSpPr txBox="1"/>
                  <p:nvPr/>
                </p:nvSpPr>
                <p:spPr>
                  <a:xfrm>
                    <a:off x="3997191" y="2399652"/>
                    <a:ext cx="577423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Forward</a:t>
                    </a:r>
                  </a:p>
                </p:txBody>
              </p:sp>
              <p:sp>
                <p:nvSpPr>
                  <p:cNvPr id="178" name="TextBox 177">
                    <a:extLst>
                      <a:ext uri="{FF2B5EF4-FFF2-40B4-BE49-F238E27FC236}">
                        <a16:creationId xmlns:a16="http://schemas.microsoft.com/office/drawing/2014/main" id="{5A011F25-5078-444C-9D86-9C8B3F94C5DC}"/>
                      </a:ext>
                    </a:extLst>
                  </p:cNvPr>
                  <p:cNvSpPr txBox="1"/>
                  <p:nvPr/>
                </p:nvSpPr>
                <p:spPr>
                  <a:xfrm>
                    <a:off x="3733202" y="2394613"/>
                    <a:ext cx="422079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Reverse</a:t>
                    </a:r>
                  </a:p>
                </p:txBody>
              </p:sp>
              <p:cxnSp>
                <p:nvCxnSpPr>
                  <p:cNvPr id="179" name="Straight Arrow Connector 178">
                    <a:extLst>
                      <a:ext uri="{FF2B5EF4-FFF2-40B4-BE49-F238E27FC236}">
                        <a16:creationId xmlns:a16="http://schemas.microsoft.com/office/drawing/2014/main" id="{CDCF04CC-F9BF-49B9-975D-BBC32FB86B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95155" y="2404518"/>
                    <a:ext cx="161290" cy="0"/>
                  </a:xfrm>
                  <a:prstGeom prst="straightConnector1">
                    <a:avLst/>
                  </a:prstGeom>
                  <a:ln w="952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Arrow Connector 179">
                    <a:extLst>
                      <a:ext uri="{FF2B5EF4-FFF2-40B4-BE49-F238E27FC236}">
                        <a16:creationId xmlns:a16="http://schemas.microsoft.com/office/drawing/2014/main" id="{2B85B8DE-ADF6-410A-A5DF-9ABD9D6BD9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87176" y="2404518"/>
                    <a:ext cx="158076" cy="0"/>
                  </a:xfrm>
                  <a:prstGeom prst="straightConnector1">
                    <a:avLst/>
                  </a:prstGeom>
                  <a:ln w="952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1" name="TextBox 180">
                    <a:extLst>
                      <a:ext uri="{FF2B5EF4-FFF2-40B4-BE49-F238E27FC236}">
                        <a16:creationId xmlns:a16="http://schemas.microsoft.com/office/drawing/2014/main" id="{0B306C0B-562F-40DA-91AF-637D7D21596D}"/>
                      </a:ext>
                    </a:extLst>
                  </p:cNvPr>
                  <p:cNvSpPr txBox="1"/>
                  <p:nvPr/>
                </p:nvSpPr>
                <p:spPr>
                  <a:xfrm>
                    <a:off x="3047399" y="2631939"/>
                    <a:ext cx="577423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Forward</a:t>
                    </a:r>
                  </a:p>
                </p:txBody>
              </p:sp>
              <p:sp>
                <p:nvSpPr>
                  <p:cNvPr id="182" name="TextBox 181">
                    <a:extLst>
                      <a:ext uri="{FF2B5EF4-FFF2-40B4-BE49-F238E27FC236}">
                        <a16:creationId xmlns:a16="http://schemas.microsoft.com/office/drawing/2014/main" id="{76752EDA-23E1-4291-9A7A-751CDA2B75D1}"/>
                      </a:ext>
                    </a:extLst>
                  </p:cNvPr>
                  <p:cNvSpPr txBox="1"/>
                  <p:nvPr/>
                </p:nvSpPr>
                <p:spPr>
                  <a:xfrm>
                    <a:off x="2754761" y="2617893"/>
                    <a:ext cx="577423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Reverse</a:t>
                    </a:r>
                  </a:p>
                </p:txBody>
              </p:sp>
              <p:cxnSp>
                <p:nvCxnSpPr>
                  <p:cNvPr id="183" name="Straight Arrow Connector 182">
                    <a:extLst>
                      <a:ext uri="{FF2B5EF4-FFF2-40B4-BE49-F238E27FC236}">
                        <a16:creationId xmlns:a16="http://schemas.microsoft.com/office/drawing/2014/main" id="{E3A6DF84-DD21-4CAD-B89E-FA7A1E5B4C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97608" y="2627797"/>
                    <a:ext cx="161290" cy="0"/>
                  </a:xfrm>
                  <a:prstGeom prst="straightConnector1">
                    <a:avLst/>
                  </a:prstGeom>
                  <a:ln w="952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Arrow Connector 183">
                    <a:extLst>
                      <a:ext uri="{FF2B5EF4-FFF2-40B4-BE49-F238E27FC236}">
                        <a16:creationId xmlns:a16="http://schemas.microsoft.com/office/drawing/2014/main" id="{1E7AE43D-798D-4386-8AF9-A3273736EB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63328" y="2627797"/>
                    <a:ext cx="158076" cy="0"/>
                  </a:xfrm>
                  <a:prstGeom prst="straightConnector1">
                    <a:avLst/>
                  </a:prstGeom>
                  <a:ln w="952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C31E8D8F-D5A0-4655-9DBB-8FE17BC21E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53964" y="1871367"/>
                  <a:ext cx="469263" cy="0"/>
                </a:xfrm>
                <a:prstGeom prst="straightConnector1">
                  <a:avLst/>
                </a:prstGeom>
                <a:ln w="952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0E75A695-63D9-496E-909F-6511307F08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23227" y="1871367"/>
                  <a:ext cx="0" cy="305636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88D39118-7F4B-450E-A8BE-127F2D3DDF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86911" y="2177003"/>
                  <a:ext cx="136316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F2C22CD-891D-4172-9857-E13D1110D8B3}"/>
                  </a:ext>
                </a:extLst>
              </p:cNvPr>
              <p:cNvSpPr txBox="1"/>
              <p:nvPr/>
            </p:nvSpPr>
            <p:spPr>
              <a:xfrm>
                <a:off x="87809" y="805525"/>
                <a:ext cx="180183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MIR222HG</a:t>
                </a:r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 schematic 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A5A238F-211E-412F-89CE-051F5273F5A3}"/>
                  </a:ext>
                </a:extLst>
              </p:cNvPr>
              <p:cNvSpPr txBox="1"/>
              <p:nvPr/>
            </p:nvSpPr>
            <p:spPr>
              <a:xfrm>
                <a:off x="90509" y="1537220"/>
                <a:ext cx="180183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RT-qPCR primers</a:t>
                </a:r>
              </a:p>
            </p:txBody>
          </p:sp>
          <p:sp>
            <p:nvSpPr>
              <p:cNvPr id="154" name="Left Brace 153">
                <a:extLst>
                  <a:ext uri="{FF2B5EF4-FFF2-40B4-BE49-F238E27FC236}">
                    <a16:creationId xmlns:a16="http://schemas.microsoft.com/office/drawing/2014/main" id="{AA34836E-6ED5-4847-927D-E09B2B5E2A26}"/>
                  </a:ext>
                </a:extLst>
              </p:cNvPr>
              <p:cNvSpPr/>
              <p:nvPr/>
            </p:nvSpPr>
            <p:spPr>
              <a:xfrm>
                <a:off x="1048112" y="1121391"/>
                <a:ext cx="215769" cy="1298291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1A755DA-66C7-4A26-95E0-A5DCCDCEDDB1}"/>
                  </a:ext>
                </a:extLst>
              </p:cNvPr>
              <p:cNvSpPr txBox="1"/>
              <p:nvPr/>
            </p:nvSpPr>
            <p:spPr>
              <a:xfrm>
                <a:off x="114227" y="2537747"/>
                <a:ext cx="1748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Northern blot clone primer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CD5357D5-E05D-4CB1-B001-D8D77A278519}"/>
                  </a:ext>
                </a:extLst>
              </p:cNvPr>
              <p:cNvSpPr txBox="1"/>
              <p:nvPr/>
            </p:nvSpPr>
            <p:spPr>
              <a:xfrm>
                <a:off x="2102417" y="2598976"/>
                <a:ext cx="678353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Reverse</a:t>
                </a:r>
              </a:p>
            </p:txBody>
          </p: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7E3576EF-60BB-4329-986B-45E98F534F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9775" y="2593142"/>
                <a:ext cx="189483" cy="0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D6BD5894-8931-4518-B62D-E259229F53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28703" y="2577902"/>
                <a:ext cx="185707" cy="0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FDE1190-3E08-4D83-84E5-F97E3489F29F}"/>
                  </a:ext>
                </a:extLst>
              </p:cNvPr>
              <p:cNvSpPr txBox="1"/>
              <p:nvPr/>
            </p:nvSpPr>
            <p:spPr>
              <a:xfrm>
                <a:off x="4725915" y="2593142"/>
                <a:ext cx="678353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Forward</a:t>
                </a:r>
              </a:p>
            </p:txBody>
          </p:sp>
        </p:grp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2DD0559D-02E6-4847-9E1A-D0DBA9FD980D}"/>
                </a:ext>
              </a:extLst>
            </p:cNvPr>
            <p:cNvCxnSpPr>
              <a:cxnSpLocks/>
            </p:cNvCxnSpPr>
            <p:nvPr/>
          </p:nvCxnSpPr>
          <p:spPr>
            <a:xfrm>
              <a:off x="3279316" y="2076996"/>
              <a:ext cx="122962" cy="362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744B1FC3-1282-4487-B338-2DB48B8326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1126" y="2076996"/>
              <a:ext cx="130904" cy="362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450E093-16BC-4CB9-9414-4BFD533502B3}"/>
                </a:ext>
              </a:extLst>
            </p:cNvPr>
            <p:cNvSpPr txBox="1"/>
            <p:nvPr/>
          </p:nvSpPr>
          <p:spPr>
            <a:xfrm>
              <a:off x="1307783" y="1998206"/>
              <a:ext cx="17489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For SRSF1 RIP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D0724D3-C162-49BC-852A-BB845EB80081}"/>
                </a:ext>
              </a:extLst>
            </p:cNvPr>
            <p:cNvSpPr txBox="1"/>
            <p:nvPr/>
          </p:nvSpPr>
          <p:spPr>
            <a:xfrm>
              <a:off x="3001621" y="2065091"/>
              <a:ext cx="5099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Reverse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D3E3A7A-0013-441D-B250-0B2131A3F335}"/>
                </a:ext>
              </a:extLst>
            </p:cNvPr>
            <p:cNvSpPr txBox="1"/>
            <p:nvPr/>
          </p:nvSpPr>
          <p:spPr>
            <a:xfrm>
              <a:off x="3357690" y="2068935"/>
              <a:ext cx="67835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Forward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48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590723-FDD2-4813-87BA-A6AFA432F88E}"/>
              </a:ext>
            </a:extLst>
          </p:cNvPr>
          <p:cNvSpPr/>
          <p:nvPr/>
        </p:nvSpPr>
        <p:spPr>
          <a:xfrm>
            <a:off x="94145" y="3945702"/>
            <a:ext cx="3719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1CE1AB-31B0-4132-B2AB-A461AFF048B9}"/>
              </a:ext>
            </a:extLst>
          </p:cNvPr>
          <p:cNvSpPr/>
          <p:nvPr/>
        </p:nvSpPr>
        <p:spPr>
          <a:xfrm>
            <a:off x="45886" y="506627"/>
            <a:ext cx="10030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E6B436-293C-4807-8FEF-E0082695D18F}"/>
              </a:ext>
            </a:extLst>
          </p:cNvPr>
          <p:cNvGrpSpPr/>
          <p:nvPr/>
        </p:nvGrpSpPr>
        <p:grpSpPr>
          <a:xfrm>
            <a:off x="94145" y="654323"/>
            <a:ext cx="6306655" cy="1217767"/>
            <a:chOff x="94145" y="3363409"/>
            <a:chExt cx="6306655" cy="12177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771262-E375-469E-800E-047F35D44406}"/>
                </a:ext>
              </a:extLst>
            </p:cNvPr>
            <p:cNvGrpSpPr/>
            <p:nvPr/>
          </p:nvGrpSpPr>
          <p:grpSpPr>
            <a:xfrm>
              <a:off x="94145" y="3433875"/>
              <a:ext cx="6306655" cy="1147301"/>
              <a:chOff x="22028" y="3156487"/>
              <a:chExt cx="6306655" cy="114730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89033AA-0946-445F-A325-1D9A9A2FDD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2297" b="15006"/>
              <a:stretch/>
            </p:blipFill>
            <p:spPr>
              <a:xfrm>
                <a:off x="144685" y="3178500"/>
                <a:ext cx="1423177" cy="96536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22C35D2-B6C9-4FE7-9CEC-5CFE70B94D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0751" b="13770"/>
              <a:stretch/>
            </p:blipFill>
            <p:spPr>
              <a:xfrm>
                <a:off x="1654373" y="3156487"/>
                <a:ext cx="1473452" cy="1002304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D62E290-B51A-4EFC-9515-B376031A2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2681" b="13962"/>
              <a:stretch/>
            </p:blipFill>
            <p:spPr>
              <a:xfrm>
                <a:off x="3211996" y="3182758"/>
                <a:ext cx="1473452" cy="97412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90E97F63-580E-44A9-9171-CFFE091C8D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3962" b="16000"/>
              <a:stretch/>
            </p:blipFill>
            <p:spPr>
              <a:xfrm>
                <a:off x="4751603" y="3211772"/>
                <a:ext cx="1477320" cy="930052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E4FDEB-9300-47DD-B643-17884559E514}"/>
                  </a:ext>
                </a:extLst>
              </p:cNvPr>
              <p:cNvSpPr txBox="1"/>
              <p:nvPr/>
            </p:nvSpPr>
            <p:spPr>
              <a:xfrm>
                <a:off x="222083" y="4103733"/>
                <a:ext cx="142378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A     Q    3h    6h  9h   12h  24h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E06C3C-E1E2-4F0D-ACD4-7884A649DB01}"/>
                  </a:ext>
                </a:extLst>
              </p:cNvPr>
              <p:cNvSpPr txBox="1"/>
              <p:nvPr/>
            </p:nvSpPr>
            <p:spPr>
              <a:xfrm>
                <a:off x="1775605" y="4103733"/>
                <a:ext cx="142378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A     Q    3h    6h  9h   12h  24h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9F51C5-00AC-4456-94A5-D591EF6CD690}"/>
                  </a:ext>
                </a:extLst>
              </p:cNvPr>
              <p:cNvSpPr txBox="1"/>
              <p:nvPr/>
            </p:nvSpPr>
            <p:spPr>
              <a:xfrm>
                <a:off x="3354685" y="4103732"/>
                <a:ext cx="144943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A    Q    3h    6h   9h  12h  24h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5042D49-AF6B-4CB3-A9EC-C2F62639326F}"/>
                  </a:ext>
                </a:extLst>
              </p:cNvPr>
              <p:cNvSpPr txBox="1"/>
              <p:nvPr/>
            </p:nvSpPr>
            <p:spPr>
              <a:xfrm>
                <a:off x="4879247" y="4103731"/>
                <a:ext cx="144943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A    Q    3h    6h   9h  12h  24h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684832-6C7F-4338-8C61-464AFBF56398}"/>
                  </a:ext>
                </a:extLst>
              </p:cNvPr>
              <p:cNvSpPr txBox="1"/>
              <p:nvPr/>
            </p:nvSpPr>
            <p:spPr>
              <a:xfrm rot="16200000">
                <a:off x="-364616" y="3607944"/>
                <a:ext cx="9733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Relative RNA levels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0967F85-AED4-4AE2-84A8-B530A482AED3}"/>
                  </a:ext>
                </a:extLst>
              </p:cNvPr>
              <p:cNvSpPr txBox="1"/>
              <p:nvPr/>
            </p:nvSpPr>
            <p:spPr>
              <a:xfrm rot="16200000">
                <a:off x="1107549" y="3606821"/>
                <a:ext cx="9733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Relative RNA levels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F25A38-AF17-49B3-912B-050470E90D9F}"/>
                  </a:ext>
                </a:extLst>
              </p:cNvPr>
              <p:cNvSpPr txBox="1"/>
              <p:nvPr/>
            </p:nvSpPr>
            <p:spPr>
              <a:xfrm rot="16200000">
                <a:off x="2687820" y="3599705"/>
                <a:ext cx="9733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Relative RNA levels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3343876-AD18-4D5E-99E9-3544E595D7C5}"/>
                  </a:ext>
                </a:extLst>
              </p:cNvPr>
              <p:cNvSpPr txBox="1"/>
              <p:nvPr/>
            </p:nvSpPr>
            <p:spPr>
              <a:xfrm rot="16200000">
                <a:off x="4250173" y="3599704"/>
                <a:ext cx="97334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Relative RNA levels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25F0A7-20AB-45D1-802F-64D0287EFBA7}"/>
                </a:ext>
              </a:extLst>
            </p:cNvPr>
            <p:cNvSpPr txBox="1"/>
            <p:nvPr/>
          </p:nvSpPr>
          <p:spPr>
            <a:xfrm>
              <a:off x="656067" y="3363409"/>
              <a:ext cx="6960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Spliced-2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E279530-6A6E-4666-A028-ACFD4485F859}"/>
                </a:ext>
              </a:extLst>
            </p:cNvPr>
            <p:cNvSpPr txBox="1"/>
            <p:nvPr/>
          </p:nvSpPr>
          <p:spPr>
            <a:xfrm>
              <a:off x="2288832" y="3363409"/>
              <a:ext cx="6960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Exonic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0572B4-2BDD-498D-B070-B0946EF6AB45}"/>
                </a:ext>
              </a:extLst>
            </p:cNvPr>
            <p:cNvSpPr txBox="1"/>
            <p:nvPr/>
          </p:nvSpPr>
          <p:spPr>
            <a:xfrm>
              <a:off x="3788653" y="3363409"/>
              <a:ext cx="6960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Intronic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BDC520-B963-4E5E-9EFF-1FA8DE4F10FB}"/>
                </a:ext>
              </a:extLst>
            </p:cNvPr>
            <p:cNvSpPr txBox="1"/>
            <p:nvPr/>
          </p:nvSpPr>
          <p:spPr>
            <a:xfrm>
              <a:off x="5346276" y="3363409"/>
              <a:ext cx="6960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Intronic-2</a:t>
              </a:r>
            </a:p>
          </p:txBody>
        </p:sp>
      </p:grpSp>
      <p:graphicFrame>
        <p:nvGraphicFramePr>
          <p:cNvPr id="93" name="Chart 92">
            <a:extLst>
              <a:ext uri="{FF2B5EF4-FFF2-40B4-BE49-F238E27FC236}">
                <a16:creationId xmlns:a16="http://schemas.microsoft.com/office/drawing/2014/main" id="{4E8DA553-075D-4927-A08D-48777946C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502600"/>
              </p:ext>
            </p:extLst>
          </p:nvPr>
        </p:nvGraphicFramePr>
        <p:xfrm>
          <a:off x="-109716" y="1827567"/>
          <a:ext cx="2343151" cy="185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4" name="Chart 93">
            <a:extLst>
              <a:ext uri="{FF2B5EF4-FFF2-40B4-BE49-F238E27FC236}">
                <a16:creationId xmlns:a16="http://schemas.microsoft.com/office/drawing/2014/main" id="{4577FA94-CD6C-4235-9B96-CB9097AAD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994723"/>
              </p:ext>
            </p:extLst>
          </p:nvPr>
        </p:nvGraphicFramePr>
        <p:xfrm>
          <a:off x="1936057" y="1853210"/>
          <a:ext cx="2364409" cy="182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95" name="Group 94">
            <a:extLst>
              <a:ext uri="{FF2B5EF4-FFF2-40B4-BE49-F238E27FC236}">
                <a16:creationId xmlns:a16="http://schemas.microsoft.com/office/drawing/2014/main" id="{78E0925D-DC85-43C8-812C-6896D4A784B2}"/>
              </a:ext>
            </a:extLst>
          </p:cNvPr>
          <p:cNvGrpSpPr/>
          <p:nvPr/>
        </p:nvGrpSpPr>
        <p:grpSpPr>
          <a:xfrm>
            <a:off x="4246171" y="2074327"/>
            <a:ext cx="1932787" cy="1720320"/>
            <a:chOff x="1767211" y="2224238"/>
            <a:chExt cx="1932787" cy="1720320"/>
          </a:xfrm>
        </p:grpSpPr>
        <p:graphicFrame>
          <p:nvGraphicFramePr>
            <p:cNvPr id="98" name="Chart 97">
              <a:extLst>
                <a:ext uri="{FF2B5EF4-FFF2-40B4-BE49-F238E27FC236}">
                  <a16:creationId xmlns:a16="http://schemas.microsoft.com/office/drawing/2014/main" id="{1AA8D124-F408-4A52-A084-DDF5B9A9F6C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44866011"/>
                </p:ext>
              </p:extLst>
            </p:nvPr>
          </p:nvGraphicFramePr>
          <p:xfrm>
            <a:off x="1767211" y="2224238"/>
            <a:ext cx="1932787" cy="1720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ED73FAC-08A8-4C15-AEDC-360D55A6FD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8061" y="3600530"/>
              <a:ext cx="788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81990C0-265F-4549-9BD1-B32B0EEDB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5311" y="3564267"/>
              <a:ext cx="768059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i="1" dirty="0">
                  <a:latin typeface="Arial"/>
                  <a:cs typeface="Arial"/>
                </a:rPr>
                <a:t>MIR222HG</a:t>
              </a:r>
              <a:endParaRPr lang="en-US" sz="700" i="1" dirty="0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E870EC0-F4E3-43CC-8AE1-9EB99859DFF5}"/>
              </a:ext>
            </a:extLst>
          </p:cNvPr>
          <p:cNvSpPr/>
          <p:nvPr/>
        </p:nvSpPr>
        <p:spPr>
          <a:xfrm>
            <a:off x="4268084" y="1971220"/>
            <a:ext cx="10030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1100" b="1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13C116C-150E-458F-8AA4-4719E2D30C0B}"/>
              </a:ext>
            </a:extLst>
          </p:cNvPr>
          <p:cNvSpPr/>
          <p:nvPr/>
        </p:nvSpPr>
        <p:spPr>
          <a:xfrm>
            <a:off x="37312" y="1956901"/>
            <a:ext cx="10030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Fa</a:t>
            </a:r>
            <a:endParaRPr lang="en-US" sz="1100" b="1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0EF131A-4B13-4473-8E20-26F0715982A0}"/>
              </a:ext>
            </a:extLst>
          </p:cNvPr>
          <p:cNvSpPr/>
          <p:nvPr/>
        </p:nvSpPr>
        <p:spPr>
          <a:xfrm>
            <a:off x="2261788" y="1927887"/>
            <a:ext cx="10030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Fb</a:t>
            </a:r>
            <a:endParaRPr lang="en-US" sz="11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F890640-B155-4BEF-B3E7-40F8C025902E}"/>
              </a:ext>
            </a:extLst>
          </p:cNvPr>
          <p:cNvGrpSpPr/>
          <p:nvPr/>
        </p:nvGrpSpPr>
        <p:grpSpPr>
          <a:xfrm>
            <a:off x="107639" y="3806957"/>
            <a:ext cx="5311375" cy="2628613"/>
            <a:chOff x="190228" y="3973455"/>
            <a:chExt cx="5311375" cy="2628613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22BFFE49-A665-484D-A9D3-564567DC6B80}"/>
                </a:ext>
              </a:extLst>
            </p:cNvPr>
            <p:cNvGrpSpPr/>
            <p:nvPr/>
          </p:nvGrpSpPr>
          <p:grpSpPr>
            <a:xfrm>
              <a:off x="1162396" y="3973455"/>
              <a:ext cx="4339207" cy="428124"/>
              <a:chOff x="892837" y="1184629"/>
              <a:chExt cx="3672928" cy="428124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4573522-15CD-410E-9B52-5ADBF5395F8C}"/>
                  </a:ext>
                </a:extLst>
              </p:cNvPr>
              <p:cNvSpPr txBox="1"/>
              <p:nvPr/>
            </p:nvSpPr>
            <p:spPr>
              <a:xfrm>
                <a:off x="1987040" y="1381921"/>
                <a:ext cx="628698" cy="23083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3h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C723FE9-6E02-4C2B-9618-D2733A77A443}"/>
                  </a:ext>
                </a:extLst>
              </p:cNvPr>
              <p:cNvSpPr txBox="1"/>
              <p:nvPr/>
            </p:nvSpPr>
            <p:spPr>
              <a:xfrm>
                <a:off x="2854485" y="1381921"/>
                <a:ext cx="603050" cy="23083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6h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715DDD9-4900-4E7C-BEE5-DC0338647914}"/>
                  </a:ext>
                </a:extLst>
              </p:cNvPr>
              <p:cNvSpPr txBox="1"/>
              <p:nvPr/>
            </p:nvSpPr>
            <p:spPr>
              <a:xfrm>
                <a:off x="3675100" y="1381921"/>
                <a:ext cx="890665" cy="23083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12h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4B5D609-494F-4B71-9F95-335255A359CC}"/>
                  </a:ext>
                </a:extLst>
              </p:cNvPr>
              <p:cNvSpPr txBox="1"/>
              <p:nvPr/>
            </p:nvSpPr>
            <p:spPr>
              <a:xfrm>
                <a:off x="2522088" y="1184629"/>
                <a:ext cx="1356623" cy="23083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Serum stimulation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D722996-A438-4C11-823E-E93A3A2258FD}"/>
                  </a:ext>
                </a:extLst>
              </p:cNvPr>
              <p:cNvSpPr txBox="1"/>
              <p:nvPr/>
            </p:nvSpPr>
            <p:spPr>
              <a:xfrm>
                <a:off x="892837" y="1381921"/>
                <a:ext cx="744114" cy="230832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Quiescent</a:t>
                </a: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02BF001-0594-4B2F-BF86-FF4973F329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9793" y="1415461"/>
                <a:ext cx="244835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5" descr="A picture containing white, sitting, black, water&#10;&#10;Description automatically generated">
              <a:extLst>
                <a:ext uri="{FF2B5EF4-FFF2-40B4-BE49-F238E27FC236}">
                  <a16:creationId xmlns:a16="http://schemas.microsoft.com/office/drawing/2014/main" id="{ABC5BD77-F1E5-4B8A-8C3D-47B02769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69" y="4371529"/>
              <a:ext cx="1094899" cy="1094899"/>
            </a:xfrm>
            <a:prstGeom prst="rect">
              <a:avLst/>
            </a:prstGeom>
          </p:spPr>
        </p:pic>
        <p:pic>
          <p:nvPicPr>
            <p:cNvPr id="9" name="Picture 8" descr="A picture containing crater, sitting, dark, half&#10;&#10;Description automatically generated">
              <a:extLst>
                <a:ext uri="{FF2B5EF4-FFF2-40B4-BE49-F238E27FC236}">
                  <a16:creationId xmlns:a16="http://schemas.microsoft.com/office/drawing/2014/main" id="{A2AD244A-C502-4A5F-8A79-35B5281DF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69" y="5499968"/>
              <a:ext cx="1094899" cy="1094899"/>
            </a:xfrm>
            <a:prstGeom prst="rect">
              <a:avLst/>
            </a:prstGeom>
          </p:spPr>
        </p:pic>
        <p:pic>
          <p:nvPicPr>
            <p:cNvPr id="11" name="Picture 10" descr="A close up of a half moon&#10;&#10;Description automatically generated">
              <a:extLst>
                <a:ext uri="{FF2B5EF4-FFF2-40B4-BE49-F238E27FC236}">
                  <a16:creationId xmlns:a16="http://schemas.microsoft.com/office/drawing/2014/main" id="{0251B296-4F62-4DBE-B57F-C870108FC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4307" y="5504788"/>
              <a:ext cx="1097280" cy="1097280"/>
            </a:xfrm>
            <a:prstGeom prst="rect">
              <a:avLst/>
            </a:prstGeom>
          </p:spPr>
        </p:pic>
        <p:pic>
          <p:nvPicPr>
            <p:cNvPr id="19" name="Picture 18" descr="A picture containing sitting, black, white, water&#10;&#10;Description automatically generated">
              <a:extLst>
                <a:ext uri="{FF2B5EF4-FFF2-40B4-BE49-F238E27FC236}">
                  <a16:creationId xmlns:a16="http://schemas.microsoft.com/office/drawing/2014/main" id="{80434757-5542-405E-B3A4-633FE43A6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4307" y="4371529"/>
              <a:ext cx="1097280" cy="1097280"/>
            </a:xfrm>
            <a:prstGeom prst="rect">
              <a:avLst/>
            </a:prstGeom>
          </p:spPr>
        </p:pic>
        <p:pic>
          <p:nvPicPr>
            <p:cNvPr id="21" name="Picture 20" descr="A close up of the moon&#10;&#10;Description automatically generated">
              <a:extLst>
                <a:ext uri="{FF2B5EF4-FFF2-40B4-BE49-F238E27FC236}">
                  <a16:creationId xmlns:a16="http://schemas.microsoft.com/office/drawing/2014/main" id="{1C973D51-7152-4A69-8D95-6AC023F35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231" y="5504788"/>
              <a:ext cx="1113299" cy="1097280"/>
            </a:xfrm>
            <a:prstGeom prst="rect">
              <a:avLst/>
            </a:prstGeom>
          </p:spPr>
        </p:pic>
        <p:pic>
          <p:nvPicPr>
            <p:cNvPr id="36" name="Picture 35" descr="A picture containing water, black, photo, white&#10;&#10;Description automatically generated">
              <a:extLst>
                <a:ext uri="{FF2B5EF4-FFF2-40B4-BE49-F238E27FC236}">
                  <a16:creationId xmlns:a16="http://schemas.microsoft.com/office/drawing/2014/main" id="{0FC52F05-B684-450B-A3E3-0C88D7F4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161" y="4369148"/>
              <a:ext cx="1113298" cy="1097280"/>
            </a:xfrm>
            <a:prstGeom prst="rect">
              <a:avLst/>
            </a:prstGeom>
          </p:spPr>
        </p:pic>
        <p:pic>
          <p:nvPicPr>
            <p:cNvPr id="38" name="Picture 37" descr="A picture containing crater, nature, black, sitting&#10;&#10;Description automatically generated">
              <a:extLst>
                <a:ext uri="{FF2B5EF4-FFF2-40B4-BE49-F238E27FC236}">
                  <a16:creationId xmlns:a16="http://schemas.microsoft.com/office/drawing/2014/main" id="{A1834990-C447-4C33-8AAE-9CB20618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034" y="5504788"/>
              <a:ext cx="1097280" cy="1097280"/>
            </a:xfrm>
            <a:prstGeom prst="rect">
              <a:avLst/>
            </a:prstGeom>
          </p:spPr>
        </p:pic>
        <p:pic>
          <p:nvPicPr>
            <p:cNvPr id="40" name="Picture 39" descr="A picture containing black, water, white, sitting&#10;&#10;Description automatically generated">
              <a:extLst>
                <a:ext uri="{FF2B5EF4-FFF2-40B4-BE49-F238E27FC236}">
                  <a16:creationId xmlns:a16="http://schemas.microsoft.com/office/drawing/2014/main" id="{DAA1A1FA-2DFC-4CEB-816E-0AB62EEBA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034" y="4371529"/>
              <a:ext cx="1097280" cy="109728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E957765-0C92-4764-A992-330392F7B918}"/>
                </a:ext>
              </a:extLst>
            </p:cNvPr>
            <p:cNvSpPr txBox="1"/>
            <p:nvPr/>
          </p:nvSpPr>
          <p:spPr>
            <a:xfrm>
              <a:off x="190228" y="4744304"/>
              <a:ext cx="10442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MIR222HG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9FBD993-9091-4C70-B4DF-5A31669371B0}"/>
                </a:ext>
              </a:extLst>
            </p:cNvPr>
            <p:cNvSpPr txBox="1"/>
            <p:nvPr/>
          </p:nvSpPr>
          <p:spPr>
            <a:xfrm>
              <a:off x="451672" y="5856238"/>
              <a:ext cx="9830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DAPI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F7DC0C-7B70-4362-AC0C-60F4608443F7}"/>
                </a:ext>
              </a:extLst>
            </p:cNvPr>
            <p:cNvSpPr txBox="1"/>
            <p:nvPr/>
          </p:nvSpPr>
          <p:spPr>
            <a:xfrm>
              <a:off x="844071" y="6306570"/>
              <a:ext cx="4040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D07B7F3-04A6-4651-BDC1-539717B410EE}"/>
                </a:ext>
              </a:extLst>
            </p:cNvPr>
            <p:cNvCxnSpPr/>
            <p:nvPr/>
          </p:nvCxnSpPr>
          <p:spPr>
            <a:xfrm>
              <a:off x="952256" y="6506625"/>
              <a:ext cx="23774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B062976-D739-43FE-8E45-DB4B478A76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3222" y="5651222"/>
              <a:ext cx="268757" cy="67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B17A1C2-0B9B-431B-A024-659A649492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7318" y="5806440"/>
              <a:ext cx="195102" cy="4979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40A6778-B825-41BE-8EE2-CD5E6B2B96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01141" y="6172906"/>
              <a:ext cx="2707" cy="19741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47EAE9E-6741-40DF-8A3C-AC882C95B9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5154" y="5651222"/>
              <a:ext cx="28913" cy="2368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7EF775-0883-4728-8EDC-30141F27A630}"/>
                </a:ext>
              </a:extLst>
            </p:cNvPr>
            <p:cNvSpPr txBox="1"/>
            <p:nvPr/>
          </p:nvSpPr>
          <p:spPr>
            <a:xfrm>
              <a:off x="1982829" y="6321300"/>
              <a:ext cx="4040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EE7B4D6-3789-449F-84B7-808298CD262E}"/>
                </a:ext>
              </a:extLst>
            </p:cNvPr>
            <p:cNvCxnSpPr/>
            <p:nvPr/>
          </p:nvCxnSpPr>
          <p:spPr>
            <a:xfrm>
              <a:off x="2091014" y="6521355"/>
              <a:ext cx="24688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FF0B40B-21B4-4AC5-A90E-0E93DFE6B036}"/>
                </a:ext>
              </a:extLst>
            </p:cNvPr>
            <p:cNvSpPr txBox="1"/>
            <p:nvPr/>
          </p:nvSpPr>
          <p:spPr>
            <a:xfrm>
              <a:off x="3128140" y="6321300"/>
              <a:ext cx="4040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1A2318C-186B-4643-B420-CAA39BE3885A}"/>
                </a:ext>
              </a:extLst>
            </p:cNvPr>
            <p:cNvCxnSpPr/>
            <p:nvPr/>
          </p:nvCxnSpPr>
          <p:spPr>
            <a:xfrm>
              <a:off x="3236325" y="6521355"/>
              <a:ext cx="19202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37105E3-DC4E-45EB-92DF-86FE919B3F26}"/>
                </a:ext>
              </a:extLst>
            </p:cNvPr>
            <p:cNvSpPr txBox="1"/>
            <p:nvPr/>
          </p:nvSpPr>
          <p:spPr>
            <a:xfrm>
              <a:off x="4265240" y="6320181"/>
              <a:ext cx="4040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6FA4581-4D0E-49DB-80D8-CF107ED33EE6}"/>
                </a:ext>
              </a:extLst>
            </p:cNvPr>
            <p:cNvCxnSpPr/>
            <p:nvPr/>
          </p:nvCxnSpPr>
          <p:spPr>
            <a:xfrm>
              <a:off x="4373425" y="6520236"/>
              <a:ext cx="21031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2E54C275-5241-45F3-AADD-3300E722B133}"/>
              </a:ext>
            </a:extLst>
          </p:cNvPr>
          <p:cNvSpPr/>
          <p:nvPr/>
        </p:nvSpPr>
        <p:spPr>
          <a:xfrm>
            <a:off x="98654" y="177138"/>
            <a:ext cx="6033186" cy="2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Supplemental Fig S3 (Cont.) </a:t>
            </a:r>
            <a:endParaRPr lang="en-US" sz="12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7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F0E51B-90BD-444F-9A8A-154127BC513C}"/>
              </a:ext>
            </a:extLst>
          </p:cNvPr>
          <p:cNvSpPr/>
          <p:nvPr/>
        </p:nvSpPr>
        <p:spPr>
          <a:xfrm>
            <a:off x="266700" y="209550"/>
            <a:ext cx="5867400" cy="641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1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Supplemental Fig. S3. </a:t>
            </a:r>
            <a:r>
              <a:rPr lang="en-US" sz="1100" b="1" i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MIR222HG</a:t>
            </a:r>
            <a:r>
              <a:rPr lang="en-US" sz="11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is induced during the cell cycle re-entry post cellular quiescence.</a:t>
            </a:r>
            <a:r>
              <a:rPr 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(A) Detailed UCSC genomic browser view of </a:t>
            </a:r>
            <a:r>
              <a:rPr lang="en-US" sz="1100" i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MIR222HG</a:t>
            </a:r>
            <a:r>
              <a:rPr 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genomic locus and RNA-seq coverage tracks (</a:t>
            </a:r>
            <a:r>
              <a:rPr lang="en-US" sz="1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BigWig</a:t>
            </a:r>
            <a:r>
              <a:rPr 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files, merged from two biological replicates). Max value of y-axis of RNA-seq coverage is set at 2200 for a full view of 3’end of the transcript. The negative strand </a:t>
            </a:r>
            <a:r>
              <a:rPr lang="en-US" sz="1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phyloCSF</a:t>
            </a:r>
            <a:r>
              <a:rPr 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score tracks and </a:t>
            </a:r>
            <a:r>
              <a:rPr lang="en-US" sz="1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Ribo</a:t>
            </a:r>
            <a:r>
              <a:rPr 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-seq track are presented at the bottom. Schematic of </a:t>
            </a:r>
            <a:r>
              <a:rPr lang="en-US" sz="1100" i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MIR222HG</a:t>
            </a:r>
            <a:r>
              <a:rPr 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isoform expressed in WI-38 is drown on the top to represent its genomic location. (B) Detailed representation of 44 bp mini-exon in WI-38 RNA-seq bam files. (a) RNA seq shows the RNA-seq read signal of 44 bp exon in all four time points and (b) shows the representative RNA-seq raw reads at 44 bp mini-exon region. Data is visualized using IGV. (C) Ribosome fractionation followed by RT-qPCR to quantify the relative percentage of overexpressed MIR222HG and endogenous GAPDH mRNA or NORAD lncRNA associated with the RNP, </a:t>
            </a:r>
            <a:r>
              <a:rPr lang="en-US" sz="1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monosome</a:t>
            </a:r>
            <a:r>
              <a:rPr 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(M), light polysome (LP), or heavy polysome (HP), in HEK293T cells. GAPDH and NORAD serve as protein-coding mRNA and lncRNA controls respectively. (D) Schematic of MIR222HG and the location of different primers used in this study.  (E) RT-qPCR to quantify the levels of pri-MIR222HG and spliced MIR222HG transcripts using primers spanning intronic, </a:t>
            </a:r>
            <a:r>
              <a:rPr lang="en-US" sz="1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exonic</a:t>
            </a:r>
            <a:r>
              <a:rPr 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and exon-exon junction regions in WI-38s during quiescence and cell cycle re-entry. Primer locations are shown in Fig. S3D. (F) RNA Copy number analyses of (a) spliced and (b) pri-MIR222HG transcripts in asynchronous, quiescent, and 6h post serum-stimulated WI-38s. Standard line is created by RT-qPCR using predetermined amount of DNA template (full-length MIR222HG plasmid). (G) RT-qPCR to determine the relative cellular distribution of </a:t>
            </a:r>
            <a:r>
              <a:rPr lang="en-US" sz="1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pri</a:t>
            </a:r>
            <a:r>
              <a:rPr 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and spliced MIR222HG in nuclear and cytoplasmic fractions of WI-38 cells. MALAT1 and ACTB RNAs are used as nuclear and cytoplasmic markers respectively. (H) Single molecule RNA-FISH of MIR222HG in quiescent and serum stimulated post quiescence (3-hour, 6-hour, and 12-hour) WI-38 cells. DNA is counterstained with DAPI. The magnification bar represents 5 µm. Arrows in red indicate Barr body. *:p</a:t>
            </a:r>
            <a:r>
              <a:rPr lang="zh-CN" alt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0.05, **:p</a:t>
            </a:r>
            <a:r>
              <a:rPr lang="zh-CN" alt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0.01, ***:p </a:t>
            </a:r>
            <a:r>
              <a:rPr lang="zh-CN" alt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0.001, ****: p </a:t>
            </a:r>
            <a:r>
              <a:rPr lang="zh-CN" alt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sz="1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0.0001 by two-tailed student’s t-test, n=3 for all figures. Error bars represent standard deviation.</a:t>
            </a:r>
            <a:r>
              <a:rPr lang="en-US" sz="1100" b="1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26200</TotalTime>
  <Words>589</Words>
  <Application>Microsoft Office PowerPoint</Application>
  <PresentationFormat>Custom</PresentationFormat>
  <Paragraphs>87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Sun, Qinyu</dc:creator>
  <cp:lastModifiedBy>Qinyu Sun</cp:lastModifiedBy>
  <cp:revision>950</cp:revision>
  <cp:lastPrinted>2020-02-10T00:46:49Z</cp:lastPrinted>
  <dcterms:created xsi:type="dcterms:W3CDTF">2016-10-30T17:57:24Z</dcterms:created>
  <dcterms:modified xsi:type="dcterms:W3CDTF">2020-06-15T20:22:12Z</dcterms:modified>
</cp:coreProperties>
</file>