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handoutMasterIdLst>
    <p:handoutMasterId r:id="rId5"/>
  </p:handoutMasterIdLst>
  <p:sldIdLst>
    <p:sldId id="294" r:id="rId2"/>
    <p:sldId id="310" r:id="rId3"/>
  </p:sldIdLst>
  <p:sldSz cx="6400800" cy="8229600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 userDrawn="1">
          <p15:clr>
            <a:srgbClr val="A4A3A4"/>
          </p15:clr>
        </p15:guide>
        <p15:guide id="2" pos="201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Qinyu Sun" initials="QS" lastIdx="3" clrIdx="0">
    <p:extLst>
      <p:ext uri="{19B8F6BF-5375-455C-9EA6-DF929625EA0E}">
        <p15:presenceInfo xmlns:p15="http://schemas.microsoft.com/office/powerpoint/2012/main" userId="64a5c1453d9c019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2080" autoAdjust="0"/>
  </p:normalViewPr>
  <p:slideViewPr>
    <p:cSldViewPr snapToGrid="0">
      <p:cViewPr varScale="1">
        <p:scale>
          <a:sx n="49" d="100"/>
          <a:sy n="49" d="100"/>
        </p:scale>
        <p:origin x="2196" y="39"/>
      </p:cViewPr>
      <p:guideLst>
        <p:guide orient="horz" pos="2592"/>
        <p:guide pos="201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nny\kvp_lab\Cell_Cycle_RNA-Seq\WI38_rna_seq_2019\edgeR\DE_miRHGs_noncoding_onl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nny\kvp_lab\Cell_Cycle_RNA-Seq\WI38_rna_seq_2019\edgeR\DE_miRHGs_noncoding_onl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Sunny\kvp_lab\Cell_Cycle_RNA-Seq\WI38_rna_seq_2019\edgeR\DE_miRHGs_noncoding_onl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84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/>
              <a:t>DE-</a:t>
            </a:r>
            <a:r>
              <a:rPr lang="en-US" dirty="0" err="1"/>
              <a:t>lnc</a:t>
            </a:r>
            <a:r>
              <a:rPr lang="en-US" dirty="0"/>
              <a:t>-</a:t>
            </a:r>
            <a:r>
              <a:rPr lang="en-US" i="1" dirty="0"/>
              <a:t>MIRHG</a:t>
            </a:r>
            <a:r>
              <a:rPr lang="en-US" dirty="0"/>
              <a:t>s (Quiescent to 6h serum stimulation)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4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664608819672119"/>
          <c:y val="0.37996834359737397"/>
          <c:w val="0.81558516322647467"/>
          <c:h val="0.57130510274289326"/>
        </c:manualLayout>
      </c:layout>
      <c:barChart>
        <c:barDir val="col"/>
        <c:grouping val="clustered"/>
        <c:varyColors val="0"/>
        <c:ser>
          <c:idx val="0"/>
          <c:order val="0"/>
          <c:tx>
            <c:v>de-lnc-miRHGs</c:v>
          </c:tx>
          <c:spPr>
            <a:solidFill>
              <a:srgbClr val="EA2A2A"/>
            </a:solidFill>
            <a:ln>
              <a:noFill/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5F0-44B2-A15F-B73DDDB880C8}"/>
              </c:ext>
            </c:extLst>
          </c:dPt>
          <c:dPt>
            <c:idx val="1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5F0-44B2-A15F-B73DDDB880C8}"/>
              </c:ext>
            </c:extLst>
          </c:dPt>
          <c:dPt>
            <c:idx val="1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5F0-44B2-A15F-B73DDDB880C8}"/>
              </c:ext>
            </c:extLst>
          </c:dPt>
          <c:dPt>
            <c:idx val="1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5F0-44B2-A15F-B73DDDB880C8}"/>
              </c:ext>
            </c:extLst>
          </c:dPt>
          <c:dPt>
            <c:idx val="17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5F0-44B2-A15F-B73DDDB880C8}"/>
              </c:ext>
            </c:extLst>
          </c:dPt>
          <c:dPt>
            <c:idx val="18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5F0-44B2-A15F-B73DDDB880C8}"/>
              </c:ext>
            </c:extLst>
          </c:dPt>
          <c:dPt>
            <c:idx val="19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5F0-44B2-A15F-B73DDDB880C8}"/>
              </c:ext>
            </c:extLst>
          </c:dPt>
          <c:cat>
            <c:strRef>
              <c:f>'DE-miRHG_Q_to_6h'!$A$2:$A$21</c:f>
              <c:strCache>
                <c:ptCount val="20"/>
                <c:pt idx="0">
                  <c:v>MIR31HG(1)</c:v>
                </c:pt>
                <c:pt idx="1">
                  <c:v>AC016831.6(2)</c:v>
                </c:pt>
                <c:pt idx="2">
                  <c:v>LINC-PINT(1)</c:v>
                </c:pt>
                <c:pt idx="3">
                  <c:v>AC020916.1(3)</c:v>
                </c:pt>
                <c:pt idx="4">
                  <c:v>MIR34AHG(1)</c:v>
                </c:pt>
                <c:pt idx="5">
                  <c:v>MIR155HG(1)</c:v>
                </c:pt>
                <c:pt idx="6">
                  <c:v>MIR137HG(2)</c:v>
                </c:pt>
                <c:pt idx="7">
                  <c:v>AC234582.1(1)</c:v>
                </c:pt>
                <c:pt idx="8">
                  <c:v>CYTOR(1)</c:v>
                </c:pt>
                <c:pt idx="9">
                  <c:v>MIR17HG(6)</c:v>
                </c:pt>
                <c:pt idx="10">
                  <c:v>AC048341.1(1)</c:v>
                </c:pt>
                <c:pt idx="11">
                  <c:v>MIR22HG(1)</c:v>
                </c:pt>
                <c:pt idx="12">
                  <c:v>MIR222HG(2)</c:v>
                </c:pt>
                <c:pt idx="13">
                  <c:v>EGFEM1P(1)</c:v>
                </c:pt>
                <c:pt idx="14">
                  <c:v>AP000662.1(1)</c:v>
                </c:pt>
                <c:pt idx="15">
                  <c:v>TTC28-AS1(1)</c:v>
                </c:pt>
                <c:pt idx="16">
                  <c:v>MIR210HG(1)</c:v>
                </c:pt>
                <c:pt idx="17">
                  <c:v>MIR3936HG(1)</c:v>
                </c:pt>
                <c:pt idx="18">
                  <c:v>MIR503HG(1)</c:v>
                </c:pt>
                <c:pt idx="19">
                  <c:v>FP236383.1(1)</c:v>
                </c:pt>
              </c:strCache>
            </c:strRef>
          </c:cat>
          <c:val>
            <c:numRef>
              <c:f>'DE-miRHG_Q_to_6h'!$D$2:$D$21</c:f>
              <c:numCache>
                <c:formatCode>General</c:formatCode>
                <c:ptCount val="20"/>
                <c:pt idx="0">
                  <c:v>3.7024437428358601</c:v>
                </c:pt>
                <c:pt idx="1">
                  <c:v>2.7158028421370499</c:v>
                </c:pt>
                <c:pt idx="2">
                  <c:v>2.4899910456816698</c:v>
                </c:pt>
                <c:pt idx="3">
                  <c:v>1.86351468661899</c:v>
                </c:pt>
                <c:pt idx="4">
                  <c:v>1.6123895949990701</c:v>
                </c:pt>
                <c:pt idx="5">
                  <c:v>1.4965164514204701</c:v>
                </c:pt>
                <c:pt idx="6">
                  <c:v>1.4468532884627401</c:v>
                </c:pt>
                <c:pt idx="7">
                  <c:v>1.3430428254376301</c:v>
                </c:pt>
                <c:pt idx="8">
                  <c:v>1.34007575232974</c:v>
                </c:pt>
                <c:pt idx="9">
                  <c:v>1.3311235070429199</c:v>
                </c:pt>
                <c:pt idx="10">
                  <c:v>1.29576206588947</c:v>
                </c:pt>
                <c:pt idx="11">
                  <c:v>1.16462392735545</c:v>
                </c:pt>
                <c:pt idx="12">
                  <c:v>1.0445338678668401</c:v>
                </c:pt>
                <c:pt idx="13">
                  <c:v>-1.0069951463779501</c:v>
                </c:pt>
                <c:pt idx="14">
                  <c:v>-1.3590354448692601</c:v>
                </c:pt>
                <c:pt idx="15">
                  <c:v>-1.69454615014462</c:v>
                </c:pt>
                <c:pt idx="16">
                  <c:v>-1.89118298940199</c:v>
                </c:pt>
                <c:pt idx="17">
                  <c:v>-1.9247034978834201</c:v>
                </c:pt>
                <c:pt idx="18">
                  <c:v>-2.7261948511766199</c:v>
                </c:pt>
                <c:pt idx="19">
                  <c:v>-3.0986735351666002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5F0-44B2-A15F-B73DDDB880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1547688"/>
        <c:axId val="351546048"/>
      </c:barChart>
      <c:catAx>
        <c:axId val="351547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1546048"/>
        <c:crosses val="autoZero"/>
        <c:auto val="1"/>
        <c:lblAlgn val="ctr"/>
        <c:lblOffset val="100"/>
        <c:noMultiLvlLbl val="0"/>
      </c:catAx>
      <c:valAx>
        <c:axId val="3515460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dirty="0"/>
                  <a:t>log2 Fold Change in RNA-seq</a:t>
                </a:r>
              </a:p>
            </c:rich>
          </c:tx>
          <c:layout>
            <c:manualLayout>
              <c:xMode val="edge"/>
              <c:yMode val="edge"/>
              <c:x val="2.6922527753649918E-2"/>
              <c:y val="0.287054640739107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1547688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84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i="0" dirty="0"/>
              <a:t>DE-</a:t>
            </a:r>
            <a:r>
              <a:rPr lang="en-US" i="0" dirty="0" err="1"/>
              <a:t>lnc</a:t>
            </a:r>
            <a:r>
              <a:rPr lang="en-US" i="0" dirty="0"/>
              <a:t>-</a:t>
            </a:r>
            <a:r>
              <a:rPr lang="en-US" i="1" dirty="0"/>
              <a:t>MIRHG</a:t>
            </a:r>
            <a:r>
              <a:rPr lang="en-US" i="0" dirty="0"/>
              <a:t>s (3h</a:t>
            </a:r>
            <a:r>
              <a:rPr lang="en-US" i="0" baseline="0" dirty="0"/>
              <a:t> </a:t>
            </a:r>
            <a:r>
              <a:rPr lang="en-US" i="0" dirty="0"/>
              <a:t>to 6h serum</a:t>
            </a:r>
            <a:r>
              <a:rPr lang="en-US" i="0" baseline="0" dirty="0"/>
              <a:t> stimulation</a:t>
            </a:r>
            <a:r>
              <a:rPr lang="en-US" i="0" dirty="0"/>
              <a:t>)</a:t>
            </a:r>
          </a:p>
        </c:rich>
      </c:tx>
      <c:layout>
        <c:manualLayout>
          <c:xMode val="edge"/>
          <c:yMode val="edge"/>
          <c:x val="0.19545521000856328"/>
          <c:y val="0.1122244252863889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4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438703066763425"/>
          <c:y val="0.5020890985308305"/>
          <c:w val="0.74998029755564377"/>
          <c:h val="0.46080353688747339"/>
        </c:manualLayout>
      </c:layout>
      <c:barChart>
        <c:barDir val="col"/>
        <c:grouping val="clustered"/>
        <c:varyColors val="0"/>
        <c:ser>
          <c:idx val="0"/>
          <c:order val="0"/>
          <c:tx>
            <c:v>de-lnc-MIRHGs</c:v>
          </c:tx>
          <c:spPr>
            <a:solidFill>
              <a:srgbClr val="EA2A2A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5F-40D0-86D3-08CEB910BABC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35F-40D0-86D3-08CEB910BABC}"/>
              </c:ext>
            </c:extLst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35F-40D0-86D3-08CEB910BABC}"/>
              </c:ext>
            </c:extLst>
          </c:dPt>
          <c:dPt>
            <c:idx val="6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35F-40D0-86D3-08CEB910BABC}"/>
              </c:ext>
            </c:extLst>
          </c:dPt>
          <c:dPt>
            <c:idx val="7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35F-40D0-86D3-08CEB910BABC}"/>
              </c:ext>
            </c:extLst>
          </c:dPt>
          <c:cat>
            <c:strRef>
              <c:f>'DE-miRHG_3h_to_6h'!$A$2:$A$9</c:f>
              <c:strCache>
                <c:ptCount val="8"/>
                <c:pt idx="0">
                  <c:v>MIR31HG(1)</c:v>
                </c:pt>
                <c:pt idx="1">
                  <c:v>AC103702.1(1)</c:v>
                </c:pt>
                <c:pt idx="2">
                  <c:v>MIR646HG(2)</c:v>
                </c:pt>
                <c:pt idx="3">
                  <c:v>TTC28-AS1(1)</c:v>
                </c:pt>
                <c:pt idx="4">
                  <c:v>EGFEM1P(1)</c:v>
                </c:pt>
                <c:pt idx="5">
                  <c:v>MIR503HG(1)</c:v>
                </c:pt>
                <c:pt idx="6">
                  <c:v>FP236383.1(1)</c:v>
                </c:pt>
                <c:pt idx="7">
                  <c:v>MIR3142HG(2)</c:v>
                </c:pt>
              </c:strCache>
            </c:strRef>
          </c:cat>
          <c:val>
            <c:numRef>
              <c:f>'DE-miRHG_3h_to_6h'!$D$2:$D$9</c:f>
              <c:numCache>
                <c:formatCode>General</c:formatCode>
                <c:ptCount val="8"/>
                <c:pt idx="0">
                  <c:v>1.1720500324169201</c:v>
                </c:pt>
                <c:pt idx="1">
                  <c:v>1.0968810528513799</c:v>
                </c:pt>
                <c:pt idx="2">
                  <c:v>1.01492770373468</c:v>
                </c:pt>
                <c:pt idx="3">
                  <c:v>-1.06093648711799</c:v>
                </c:pt>
                <c:pt idx="4">
                  <c:v>-1.1808166038966399</c:v>
                </c:pt>
                <c:pt idx="5">
                  <c:v>-1.3625424654696301</c:v>
                </c:pt>
                <c:pt idx="6">
                  <c:v>-2.4437584075882102</c:v>
                </c:pt>
                <c:pt idx="7">
                  <c:v>-3.4923853476143698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35F-40D0-86D3-08CEB910B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1547688"/>
        <c:axId val="351546048"/>
      </c:barChart>
      <c:catAx>
        <c:axId val="351547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1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1546048"/>
        <c:crosses val="autoZero"/>
        <c:auto val="1"/>
        <c:lblAlgn val="ctr"/>
        <c:lblOffset val="100"/>
        <c:noMultiLvlLbl val="0"/>
      </c:catAx>
      <c:valAx>
        <c:axId val="3515460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1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log2 Fold Change in RNA-seq</a:t>
                </a:r>
              </a:p>
            </c:rich>
          </c:tx>
          <c:layout>
            <c:manualLayout>
              <c:xMode val="edge"/>
              <c:yMode val="edge"/>
              <c:x val="4.7760714118023941E-2"/>
              <c:y val="0.3870744029701901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1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1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1547688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700" i="1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840" b="0" i="0" u="none" strike="noStrike" kern="1200" spc="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en-US" dirty="0"/>
              <a:t>DE-</a:t>
            </a:r>
            <a:r>
              <a:rPr lang="en-US" dirty="0" err="1"/>
              <a:t>lnc</a:t>
            </a:r>
            <a:r>
              <a:rPr lang="en-US" dirty="0"/>
              <a:t>-</a:t>
            </a:r>
            <a:r>
              <a:rPr lang="en-US" i="1" dirty="0"/>
              <a:t>MIRHG</a:t>
            </a:r>
            <a:r>
              <a:rPr lang="en-US" dirty="0"/>
              <a:t>s (Asynchronous to Quiescent)</a:t>
            </a:r>
          </a:p>
        </c:rich>
      </c:tx>
      <c:layout>
        <c:manualLayout>
          <c:xMode val="edge"/>
          <c:yMode val="edge"/>
          <c:x val="0.19380095030275313"/>
          <c:y val="3.510569372843578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40" b="0" i="0" u="none" strike="noStrike" kern="1200" spc="0" baseline="0">
              <a:solidFill>
                <a:sysClr val="windowText" lastClr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476266677514319"/>
          <c:y val="0.49859774590931216"/>
          <c:w val="0.72108384329942843"/>
          <c:h val="0.45267595262165972"/>
        </c:manualLayout>
      </c:layout>
      <c:barChart>
        <c:barDir val="col"/>
        <c:grouping val="clustered"/>
        <c:varyColors val="0"/>
        <c:ser>
          <c:idx val="0"/>
          <c:order val="0"/>
          <c:tx>
            <c:v>edge_mir</c:v>
          </c:tx>
          <c:spPr>
            <a:solidFill>
              <a:srgbClr val="EA2A2A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854-4ADC-9C30-08DE2C900355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854-4ADC-9C30-08DE2C900355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854-4ADC-9C30-08DE2C900355}"/>
              </c:ext>
            </c:extLst>
          </c:dPt>
          <c:dPt>
            <c:idx val="5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854-4ADC-9C30-08DE2C900355}"/>
              </c:ext>
            </c:extLst>
          </c:dPt>
          <c:cat>
            <c:strRef>
              <c:f>'DE-miRHG_A_to_Q'!$A$2:$A$7</c:f>
              <c:strCache>
                <c:ptCount val="6"/>
                <c:pt idx="0">
                  <c:v>MIR99AHG(3)</c:v>
                </c:pt>
                <c:pt idx="1">
                  <c:v>MIR3936HG(1)</c:v>
                </c:pt>
                <c:pt idx="2">
                  <c:v>DLEU2(3)</c:v>
                </c:pt>
                <c:pt idx="3">
                  <c:v>AC016205.1(2)</c:v>
                </c:pt>
                <c:pt idx="4">
                  <c:v>AC234582.1(1)</c:v>
                </c:pt>
                <c:pt idx="5">
                  <c:v>Z94721.3(1)</c:v>
                </c:pt>
              </c:strCache>
            </c:strRef>
          </c:cat>
          <c:val>
            <c:numRef>
              <c:f>'DE-miRHG_A_to_Q'!$D$2:$D$7</c:f>
              <c:numCache>
                <c:formatCode>General</c:formatCode>
                <c:ptCount val="6"/>
                <c:pt idx="0">
                  <c:v>1.0592920354717399</c:v>
                </c:pt>
                <c:pt idx="1">
                  <c:v>1.05505740495454</c:v>
                </c:pt>
                <c:pt idx="2">
                  <c:v>-1.0649939564662201</c:v>
                </c:pt>
                <c:pt idx="3">
                  <c:v>-1.1384862590592699</c:v>
                </c:pt>
                <c:pt idx="4">
                  <c:v>-1.16783803720261</c:v>
                </c:pt>
                <c:pt idx="5">
                  <c:v>-1.6766119107531701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854-4ADC-9C30-08DE2C900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1547688"/>
        <c:axId val="351546048"/>
      </c:barChart>
      <c:catAx>
        <c:axId val="351547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1546048"/>
        <c:crosses val="autoZero"/>
        <c:auto val="1"/>
        <c:lblAlgn val="ctr"/>
        <c:lblOffset val="100"/>
        <c:noMultiLvlLbl val="0"/>
      </c:catAx>
      <c:valAx>
        <c:axId val="351546048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700" b="0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/>
                  <a:t>log2 Fold Change in RNA-seq</a:t>
                </a:r>
              </a:p>
              <a:p>
                <a:pPr>
                  <a:defRPr/>
                </a:pPr>
                <a:endParaRPr lang="en-US"/>
              </a:p>
            </c:rich>
          </c:tx>
          <c:layout>
            <c:manualLayout>
              <c:xMode val="edge"/>
              <c:yMode val="edge"/>
              <c:x val="3.0200411253961692E-2"/>
              <c:y val="0.241739851965747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700" b="0" i="0" u="none" strike="noStrike" kern="1200" baseline="0">
                  <a:solidFill>
                    <a:sysClr val="windowText" lastClr="000000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351547688"/>
        <c:crosses val="autoZero"/>
        <c:crossBetween val="between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70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91AB21-7CBD-411A-B704-8024F7109C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1FA07B-D5E4-450E-A0CB-2F56E3DCCE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438183" y="0"/>
            <a:ext cx="4160937" cy="366486"/>
          </a:xfrm>
          <a:prstGeom prst="rect">
            <a:avLst/>
          </a:prstGeom>
        </p:spPr>
        <p:txBody>
          <a:bodyPr vert="horz" lIns="91400" tIns="45701" rIns="91400" bIns="45701" rtlCol="0"/>
          <a:lstStyle>
            <a:lvl1pPr algn="r">
              <a:defRPr sz="1200"/>
            </a:lvl1pPr>
          </a:lstStyle>
          <a:p>
            <a:fld id="{B0FCC72F-20DD-4561-AB60-B82C4AAE645C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390152-B369-4346-84B5-A68A5BE332C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948719"/>
            <a:ext cx="4160937" cy="36648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71F7CB-6AEB-4F44-833B-84D45E7045D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438183" y="6948719"/>
            <a:ext cx="4160937" cy="366485"/>
          </a:xfrm>
          <a:prstGeom prst="rect">
            <a:avLst/>
          </a:prstGeom>
        </p:spPr>
        <p:txBody>
          <a:bodyPr vert="horz" lIns="91400" tIns="45701" rIns="91400" bIns="45701" rtlCol="0" anchor="b"/>
          <a:lstStyle>
            <a:lvl1pPr algn="r">
              <a:defRPr sz="1200"/>
            </a:lvl1pPr>
          </a:lstStyle>
          <a:p>
            <a:fld id="{B5B10474-D27E-44CD-AEB2-78B544E58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22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030"/>
          </a:xfrm>
          <a:prstGeom prst="rect">
            <a:avLst/>
          </a:prstGeom>
        </p:spPr>
        <p:txBody>
          <a:bodyPr vert="horz" lIns="96619" tIns="48310" rIns="96619" bIns="48310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7030"/>
          </a:xfrm>
          <a:prstGeom prst="rect">
            <a:avLst/>
          </a:prstGeom>
        </p:spPr>
        <p:txBody>
          <a:bodyPr vert="horz" lIns="96619" tIns="48310" rIns="96619" bIns="48310" rtlCol="0"/>
          <a:lstStyle>
            <a:lvl1pPr algn="r">
              <a:defRPr sz="1300"/>
            </a:lvl1pPr>
          </a:lstStyle>
          <a:p>
            <a:fld id="{6096B4B4-BAC3-4C1A-8FC2-BBC5C357C7C4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41750" y="914400"/>
            <a:ext cx="19177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9" tIns="48310" rIns="96619" bIns="4831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3"/>
            <a:ext cx="7680960" cy="2880360"/>
          </a:xfrm>
          <a:prstGeom prst="rect">
            <a:avLst/>
          </a:prstGeom>
        </p:spPr>
        <p:txBody>
          <a:bodyPr vert="horz" lIns="96619" tIns="48310" rIns="96619" bIns="4831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7029"/>
          </a:xfrm>
          <a:prstGeom prst="rect">
            <a:avLst/>
          </a:prstGeom>
        </p:spPr>
        <p:txBody>
          <a:bodyPr vert="horz" lIns="96619" tIns="48310" rIns="96619" bIns="48310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</p:spPr>
        <p:txBody>
          <a:bodyPr vert="horz" lIns="96619" tIns="48310" rIns="96619" bIns="48310" rtlCol="0" anchor="b"/>
          <a:lstStyle>
            <a:lvl1pPr algn="r">
              <a:defRPr sz="1300"/>
            </a:lvl1pPr>
          </a:lstStyle>
          <a:p>
            <a:fld id="{F6A2A8B2-3E3C-4AE3-BA2F-7BD0A5498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22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1pPr>
    <a:lvl2pPr marL="412623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2pPr>
    <a:lvl3pPr marL="825246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3pPr>
    <a:lvl4pPr marL="1237870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4pPr>
    <a:lvl5pPr marL="1650492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5pPr>
    <a:lvl6pPr marL="2063115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6pPr>
    <a:lvl7pPr marL="2475738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7pPr>
    <a:lvl8pPr marL="2888361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8pPr>
    <a:lvl9pPr marL="3300983" algn="l" defTabSz="825246" rtl="0" eaLnBrk="1" latinLnBrk="0" hangingPunct="1">
      <a:defRPr sz="10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A2A8B2-3E3C-4AE3-BA2F-7BD0A54983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88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" y="1346836"/>
            <a:ext cx="5440680" cy="2865120"/>
          </a:xfrm>
        </p:spPr>
        <p:txBody>
          <a:bodyPr anchor="b"/>
          <a:lstStyle>
            <a:lvl1pPr algn="ctr"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0100" y="4322446"/>
            <a:ext cx="4800600" cy="1986914"/>
          </a:xfrm>
        </p:spPr>
        <p:txBody>
          <a:bodyPr/>
          <a:lstStyle>
            <a:lvl1pPr marL="0" indent="0" algn="ctr">
              <a:buNone/>
              <a:defRPr sz="1680"/>
            </a:lvl1pPr>
            <a:lvl2pPr marL="320040" indent="0" algn="ctr">
              <a:buNone/>
              <a:defRPr sz="1400"/>
            </a:lvl2pPr>
            <a:lvl3pPr marL="640080" indent="0" algn="ctr">
              <a:buNone/>
              <a:defRPr sz="1260"/>
            </a:lvl3pPr>
            <a:lvl4pPr marL="960120" indent="0" algn="ctr">
              <a:buNone/>
              <a:defRPr sz="1120"/>
            </a:lvl4pPr>
            <a:lvl5pPr marL="1280160" indent="0" algn="ctr">
              <a:buNone/>
              <a:defRPr sz="1120"/>
            </a:lvl5pPr>
            <a:lvl6pPr marL="1600200" indent="0" algn="ctr">
              <a:buNone/>
              <a:defRPr sz="1120"/>
            </a:lvl6pPr>
            <a:lvl7pPr marL="1920240" indent="0" algn="ctr">
              <a:buNone/>
              <a:defRPr sz="1120"/>
            </a:lvl7pPr>
            <a:lvl8pPr marL="2240280" indent="0" algn="ctr">
              <a:buNone/>
              <a:defRPr sz="1120"/>
            </a:lvl8pPr>
            <a:lvl9pPr marL="2560320" indent="0" algn="ctr">
              <a:buNone/>
              <a:defRPr sz="1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18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61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580573" y="438150"/>
            <a:ext cx="1380173" cy="69742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0055" y="438150"/>
            <a:ext cx="4060508" cy="697420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29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0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722" y="2051688"/>
            <a:ext cx="5520690" cy="3423284"/>
          </a:xfrm>
        </p:spPr>
        <p:txBody>
          <a:bodyPr anchor="b"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6722" y="5507358"/>
            <a:ext cx="5520690" cy="1800224"/>
          </a:xfrm>
        </p:spPr>
        <p:txBody>
          <a:bodyPr/>
          <a:lstStyle>
            <a:lvl1pPr marL="0" indent="0">
              <a:buNone/>
              <a:defRPr sz="1680">
                <a:solidFill>
                  <a:schemeClr val="tx1"/>
                </a:solidFill>
              </a:defRPr>
            </a:lvl1pPr>
            <a:lvl2pPr marL="3200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40080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3pPr>
            <a:lvl4pPr marL="9601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4pPr>
            <a:lvl5pPr marL="128016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5pPr>
            <a:lvl6pPr marL="160020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6pPr>
            <a:lvl7pPr marL="192024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7pPr>
            <a:lvl8pPr marL="224028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8pPr>
            <a:lvl9pPr marL="2560320" indent="0">
              <a:buNone/>
              <a:defRPr sz="1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966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0055" y="2190750"/>
            <a:ext cx="272034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405" y="2190750"/>
            <a:ext cx="2720340" cy="52216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438152"/>
            <a:ext cx="5520690" cy="15906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889" y="2017396"/>
            <a:ext cx="2707838" cy="988694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0889" y="3006090"/>
            <a:ext cx="2707838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40405" y="2017396"/>
            <a:ext cx="2721174" cy="988694"/>
          </a:xfrm>
        </p:spPr>
        <p:txBody>
          <a:bodyPr anchor="b"/>
          <a:lstStyle>
            <a:lvl1pPr marL="0" indent="0">
              <a:buNone/>
              <a:defRPr sz="1680" b="1"/>
            </a:lvl1pPr>
            <a:lvl2pPr marL="320040" indent="0">
              <a:buNone/>
              <a:defRPr sz="1400" b="1"/>
            </a:lvl2pPr>
            <a:lvl3pPr marL="640080" indent="0">
              <a:buNone/>
              <a:defRPr sz="1260" b="1"/>
            </a:lvl3pPr>
            <a:lvl4pPr marL="960120" indent="0">
              <a:buNone/>
              <a:defRPr sz="1120" b="1"/>
            </a:lvl4pPr>
            <a:lvl5pPr marL="1280160" indent="0">
              <a:buNone/>
              <a:defRPr sz="1120" b="1"/>
            </a:lvl5pPr>
            <a:lvl6pPr marL="1600200" indent="0">
              <a:buNone/>
              <a:defRPr sz="1120" b="1"/>
            </a:lvl6pPr>
            <a:lvl7pPr marL="1920240" indent="0">
              <a:buNone/>
              <a:defRPr sz="1120" b="1"/>
            </a:lvl7pPr>
            <a:lvl8pPr marL="2240280" indent="0">
              <a:buNone/>
              <a:defRPr sz="1120" b="1"/>
            </a:lvl8pPr>
            <a:lvl9pPr marL="2560320" indent="0">
              <a:buNone/>
              <a:defRPr sz="1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40405" y="3006090"/>
            <a:ext cx="2721174" cy="44215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02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3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06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548640"/>
            <a:ext cx="2064425" cy="192024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174" y="1184912"/>
            <a:ext cx="3240405" cy="5848350"/>
          </a:xfrm>
        </p:spPr>
        <p:txBody>
          <a:bodyPr/>
          <a:lstStyle>
            <a:lvl1pPr>
              <a:defRPr sz="2240"/>
            </a:lvl1pPr>
            <a:lvl2pPr>
              <a:defRPr sz="1960"/>
            </a:lvl2pPr>
            <a:lvl3pPr>
              <a:defRPr sz="168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2468880"/>
            <a:ext cx="2064425" cy="4573906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8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89" y="548640"/>
            <a:ext cx="2064425" cy="1920240"/>
          </a:xfrm>
        </p:spPr>
        <p:txBody>
          <a:bodyPr anchor="b"/>
          <a:lstStyle>
            <a:lvl1pPr>
              <a:defRPr sz="2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21174" y="1184912"/>
            <a:ext cx="3240405" cy="5848350"/>
          </a:xfrm>
        </p:spPr>
        <p:txBody>
          <a:bodyPr anchor="t"/>
          <a:lstStyle>
            <a:lvl1pPr marL="0" indent="0">
              <a:buNone/>
              <a:defRPr sz="2240"/>
            </a:lvl1pPr>
            <a:lvl2pPr marL="320040" indent="0">
              <a:buNone/>
              <a:defRPr sz="1960"/>
            </a:lvl2pPr>
            <a:lvl3pPr marL="640080" indent="0">
              <a:buNone/>
              <a:defRPr sz="1680"/>
            </a:lvl3pPr>
            <a:lvl4pPr marL="960120" indent="0">
              <a:buNone/>
              <a:defRPr sz="1400"/>
            </a:lvl4pPr>
            <a:lvl5pPr marL="1280160" indent="0">
              <a:buNone/>
              <a:defRPr sz="1400"/>
            </a:lvl5pPr>
            <a:lvl6pPr marL="1600200" indent="0">
              <a:buNone/>
              <a:defRPr sz="1400"/>
            </a:lvl6pPr>
            <a:lvl7pPr marL="1920240" indent="0">
              <a:buNone/>
              <a:defRPr sz="1400"/>
            </a:lvl7pPr>
            <a:lvl8pPr marL="2240280" indent="0">
              <a:buNone/>
              <a:defRPr sz="1400"/>
            </a:lvl8pPr>
            <a:lvl9pPr marL="2560320" indent="0">
              <a:buNone/>
              <a:defRPr sz="1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0889" y="2468880"/>
            <a:ext cx="2064425" cy="4573906"/>
          </a:xfrm>
        </p:spPr>
        <p:txBody>
          <a:bodyPr/>
          <a:lstStyle>
            <a:lvl1pPr marL="0" indent="0">
              <a:buNone/>
              <a:defRPr sz="1120"/>
            </a:lvl1pPr>
            <a:lvl2pPr marL="320040" indent="0">
              <a:buNone/>
              <a:defRPr sz="980"/>
            </a:lvl2pPr>
            <a:lvl3pPr marL="640080" indent="0">
              <a:buNone/>
              <a:defRPr sz="840"/>
            </a:lvl3pPr>
            <a:lvl4pPr marL="960120" indent="0">
              <a:buNone/>
              <a:defRPr sz="700"/>
            </a:lvl4pPr>
            <a:lvl5pPr marL="1280160" indent="0">
              <a:buNone/>
              <a:defRPr sz="700"/>
            </a:lvl5pPr>
            <a:lvl6pPr marL="1600200" indent="0">
              <a:buNone/>
              <a:defRPr sz="700"/>
            </a:lvl6pPr>
            <a:lvl7pPr marL="1920240" indent="0">
              <a:buNone/>
              <a:defRPr sz="700"/>
            </a:lvl7pPr>
            <a:lvl8pPr marL="2240280" indent="0">
              <a:buNone/>
              <a:defRPr sz="700"/>
            </a:lvl8pPr>
            <a:lvl9pPr marL="2560320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6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0055" y="438152"/>
            <a:ext cx="552069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0055" y="2190750"/>
            <a:ext cx="552069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0055" y="7627622"/>
            <a:ext cx="14401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7D0C2-3C12-4465-BFEE-E1CD58ED44C5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20265" y="7627622"/>
            <a:ext cx="216027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20565" y="7627622"/>
            <a:ext cx="144018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F25A5-988F-4C98-889C-E8A687E27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9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640080" rtl="0" eaLnBrk="1" latinLnBrk="0" hangingPunct="1">
        <a:lnSpc>
          <a:spcPct val="90000"/>
        </a:lnSpc>
        <a:spcBef>
          <a:spcPct val="0"/>
        </a:spcBef>
        <a:buNone/>
        <a:defRPr sz="3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020" indent="-160020" algn="l" defTabSz="64008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196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001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201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76022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208026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720340" indent="-160020" algn="l" defTabSz="640080" rtl="0" eaLnBrk="1" latinLnBrk="0" hangingPunct="1">
        <a:lnSpc>
          <a:spcPct val="90000"/>
        </a:lnSpc>
        <a:spcBef>
          <a:spcPts val="350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1pPr>
      <a:lvl2pPr marL="3200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7pPr>
      <a:lvl8pPr marL="224028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algn="l" defTabSz="640080" rtl="0" eaLnBrk="1" latinLnBrk="0" hangingPunct="1">
        <a:defRPr sz="12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C6550DC-0487-44DE-8D84-3E98DA6545A8}"/>
              </a:ext>
            </a:extLst>
          </p:cNvPr>
          <p:cNvGrpSpPr/>
          <p:nvPr/>
        </p:nvGrpSpPr>
        <p:grpSpPr>
          <a:xfrm>
            <a:off x="220155" y="2780784"/>
            <a:ext cx="5042580" cy="2065301"/>
            <a:chOff x="519425" y="3221639"/>
            <a:chExt cx="5042580" cy="2065301"/>
          </a:xfrm>
        </p:grpSpPr>
        <p:graphicFrame>
          <p:nvGraphicFramePr>
            <p:cNvPr id="17" name="Chart 16">
              <a:extLst>
                <a:ext uri="{FF2B5EF4-FFF2-40B4-BE49-F238E27FC236}">
                  <a16:creationId xmlns:a16="http://schemas.microsoft.com/office/drawing/2014/main" id="{0B930E13-D211-44A1-8DD4-220722E7AD3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047628818"/>
                </p:ext>
              </p:extLst>
            </p:nvPr>
          </p:nvGraphicFramePr>
          <p:xfrm>
            <a:off x="519425" y="3221639"/>
            <a:ext cx="5042580" cy="206530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080E438-2A5D-4B90-A0C8-131FBB62889D}"/>
                </a:ext>
              </a:extLst>
            </p:cNvPr>
            <p:cNvSpPr/>
            <p:nvPr/>
          </p:nvSpPr>
          <p:spPr>
            <a:xfrm rot="19011974">
              <a:off x="3517496" y="3630227"/>
              <a:ext cx="648657" cy="176902"/>
            </a:xfrm>
            <a:prstGeom prst="rect">
              <a:avLst/>
            </a:prstGeom>
            <a:noFill/>
            <a:ln w="63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</p:grp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72948206-DFE9-4316-815D-4CC569AAAC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0183288"/>
              </p:ext>
            </p:extLst>
          </p:nvPr>
        </p:nvGraphicFramePr>
        <p:xfrm>
          <a:off x="545536" y="4591539"/>
          <a:ext cx="3692789" cy="1820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0A27AF8A-16F8-4E99-B972-3286839E4C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71579"/>
              </p:ext>
            </p:extLst>
          </p:nvPr>
        </p:nvGraphicFramePr>
        <p:xfrm>
          <a:off x="639656" y="1293568"/>
          <a:ext cx="3031217" cy="16024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3A080B5-0AE7-43D1-A5BC-0D35C4118B6B}"/>
              </a:ext>
            </a:extLst>
          </p:cNvPr>
          <p:cNvSpPr/>
          <p:nvPr/>
        </p:nvSpPr>
        <p:spPr>
          <a:xfrm>
            <a:off x="271952" y="1556463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100" b="1" dirty="0"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endParaRPr lang="en-US" sz="11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98E03C-8391-4E1F-8C9F-055D1A3A1688}"/>
              </a:ext>
            </a:extLst>
          </p:cNvPr>
          <p:cNvSpPr/>
          <p:nvPr/>
        </p:nvSpPr>
        <p:spPr>
          <a:xfrm>
            <a:off x="271951" y="2835680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Cb</a:t>
            </a:r>
            <a:endParaRPr lang="en-US" sz="1100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16D1B7E-E6D2-4885-9941-171625E61DA6}"/>
              </a:ext>
            </a:extLst>
          </p:cNvPr>
          <p:cNvSpPr/>
          <p:nvPr/>
        </p:nvSpPr>
        <p:spPr>
          <a:xfrm>
            <a:off x="318971" y="4764492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100" b="1" dirty="0">
                <a:latin typeface="Arial" panose="020B0604020202020204" pitchFamily="34" charset="0"/>
                <a:cs typeface="Arial" panose="020B0604020202020204" pitchFamily="34" charset="0"/>
              </a:rPr>
              <a:t>Cc</a:t>
            </a:r>
            <a:endParaRPr lang="en-US" sz="1100" b="1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E0D0D41-8EEB-4717-A848-2087733972BB}"/>
              </a:ext>
            </a:extLst>
          </p:cNvPr>
          <p:cNvSpPr/>
          <p:nvPr/>
        </p:nvSpPr>
        <p:spPr>
          <a:xfrm>
            <a:off x="271953" y="663673"/>
            <a:ext cx="41163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1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US" sz="1100" b="1" dirty="0"/>
          </a:p>
        </p:txBody>
      </p:sp>
      <p:grpSp>
        <p:nvGrpSpPr>
          <p:cNvPr id="94" name="Group 93">
            <a:extLst>
              <a:ext uri="{FF2B5EF4-FFF2-40B4-BE49-F238E27FC236}">
                <a16:creationId xmlns:a16="http://schemas.microsoft.com/office/drawing/2014/main" id="{2C4CF416-C406-424E-A546-0C64698C46B4}"/>
              </a:ext>
            </a:extLst>
          </p:cNvPr>
          <p:cNvGrpSpPr/>
          <p:nvPr/>
        </p:nvGrpSpPr>
        <p:grpSpPr>
          <a:xfrm>
            <a:off x="425722" y="691764"/>
            <a:ext cx="2130725" cy="597536"/>
            <a:chOff x="240474" y="611834"/>
            <a:chExt cx="2130725" cy="597536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2E2BDBE8-982B-4BE4-AB6E-503430AAC4F8}"/>
                </a:ext>
              </a:extLst>
            </p:cNvPr>
            <p:cNvSpPr/>
            <p:nvPr/>
          </p:nvSpPr>
          <p:spPr>
            <a:xfrm>
              <a:off x="830544" y="611834"/>
              <a:ext cx="1234397" cy="2000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1149 </a:t>
              </a:r>
              <a:r>
                <a:rPr lang="en-US" sz="700" i="1" dirty="0">
                  <a:latin typeface="Arial" panose="020B0604020202020204" pitchFamily="34" charset="0"/>
                  <a:cs typeface="Arial" panose="020B0604020202020204" pitchFamily="34" charset="0"/>
                </a:rPr>
                <a:t>MIRHG</a:t>
              </a:r>
              <a:r>
                <a:rPr lang="en-US" sz="700" dirty="0">
                  <a:latin typeface="Arial" panose="020B0604020202020204" pitchFamily="34" charset="0"/>
                  <a:cs typeface="Arial" panose="020B0604020202020204" pitchFamily="34" charset="0"/>
                </a:rPr>
                <a:t>s </a:t>
              </a:r>
            </a:p>
          </p:txBody>
        </p: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C6F72A67-E0AB-4845-AB10-354588074D39}"/>
                </a:ext>
              </a:extLst>
            </p:cNvPr>
            <p:cNvGrpSpPr/>
            <p:nvPr/>
          </p:nvGrpSpPr>
          <p:grpSpPr>
            <a:xfrm>
              <a:off x="240474" y="620713"/>
              <a:ext cx="2130725" cy="588657"/>
              <a:chOff x="240474" y="620713"/>
              <a:chExt cx="2130725" cy="588657"/>
            </a:xfrm>
          </p:grpSpPr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BA73B0A2-2503-41A4-BA6F-B108EC6A9C3B}"/>
                  </a:ext>
                </a:extLst>
              </p:cNvPr>
              <p:cNvSpPr/>
              <p:nvPr/>
            </p:nvSpPr>
            <p:spPr>
              <a:xfrm>
                <a:off x="1136802" y="894697"/>
                <a:ext cx="1234397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121 </a:t>
                </a:r>
                <a:r>
                  <a:rPr lang="en-US" sz="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MIRHG</a:t>
                </a:r>
                <a:r>
                  <a:rPr lang="en-US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</a:p>
              <a:p>
                <a:r>
                  <a:rPr lang="en-US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hosting multiple </a:t>
                </a:r>
                <a:r>
                  <a:rPr lang="en-US" sz="7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miRs</a:t>
                </a:r>
                <a:r>
                  <a:rPr lang="en-US" sz="7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5A9BC513-9F37-4C3F-8C68-9C011458A77D}"/>
                  </a:ext>
                </a:extLst>
              </p:cNvPr>
              <p:cNvGrpSpPr/>
              <p:nvPr/>
            </p:nvGrpSpPr>
            <p:grpSpPr>
              <a:xfrm>
                <a:off x="240474" y="620713"/>
                <a:ext cx="1859647" cy="588657"/>
                <a:chOff x="240474" y="620713"/>
                <a:chExt cx="1859647" cy="588657"/>
              </a:xfrm>
            </p:grpSpPr>
            <p:sp>
              <p:nvSpPr>
                <p:cNvPr id="99" name="Rectangle: Rounded Corners 98">
                  <a:extLst>
                    <a:ext uri="{FF2B5EF4-FFF2-40B4-BE49-F238E27FC236}">
                      <a16:creationId xmlns:a16="http://schemas.microsoft.com/office/drawing/2014/main" id="{869D11F2-10BA-4A20-9A7E-9CE5AF46B76A}"/>
                    </a:ext>
                  </a:extLst>
                </p:cNvPr>
                <p:cNvSpPr/>
                <p:nvPr/>
              </p:nvSpPr>
              <p:spPr>
                <a:xfrm>
                  <a:off x="868440" y="620713"/>
                  <a:ext cx="674597" cy="175955"/>
                </a:xfrm>
                <a:prstGeom prst="roundRect">
                  <a:avLst/>
                </a:prstGeom>
                <a:noFill/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700"/>
                </a:p>
              </p:txBody>
            </p:sp>
            <p:sp>
              <p:nvSpPr>
                <p:cNvPr id="100" name="Left Brace 99">
                  <a:extLst>
                    <a:ext uri="{FF2B5EF4-FFF2-40B4-BE49-F238E27FC236}">
                      <a16:creationId xmlns:a16="http://schemas.microsoft.com/office/drawing/2014/main" id="{3321957E-5372-465F-937E-C8757334DBDB}"/>
                    </a:ext>
                  </a:extLst>
                </p:cNvPr>
                <p:cNvSpPr/>
                <p:nvPr/>
              </p:nvSpPr>
              <p:spPr>
                <a:xfrm rot="5400000">
                  <a:off x="1145970" y="509261"/>
                  <a:ext cx="45719" cy="695573"/>
                </a:xfrm>
                <a:prstGeom prst="leftBrace">
                  <a:avLst/>
                </a:prstGeom>
                <a:ln>
                  <a:solidFill>
                    <a:schemeClr val="accent1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sz="700">
                    <a:solidFill>
                      <a:srgbClr val="0070C0"/>
                    </a:solidFill>
                  </a:endParaRPr>
                </a:p>
              </p:txBody>
            </p:sp>
            <p:sp>
              <p:nvSpPr>
                <p:cNvPr id="101" name="Rectangle 100">
                  <a:extLst>
                    <a:ext uri="{FF2B5EF4-FFF2-40B4-BE49-F238E27FC236}">
                      <a16:creationId xmlns:a16="http://schemas.microsoft.com/office/drawing/2014/main" id="{EE214CF9-D12F-48E9-A154-2544A1EA60A1}"/>
                    </a:ext>
                  </a:extLst>
                </p:cNvPr>
                <p:cNvSpPr/>
                <p:nvPr/>
              </p:nvSpPr>
              <p:spPr>
                <a:xfrm>
                  <a:off x="240474" y="901593"/>
                  <a:ext cx="1234397" cy="30777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1028 </a:t>
                  </a:r>
                  <a:r>
                    <a:rPr lang="en-US" sz="700" i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MIRHG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s</a:t>
                  </a:r>
                </a:p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hosting single </a:t>
                  </a:r>
                  <a:r>
                    <a:rPr lang="en-US" sz="7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miRs</a:t>
                  </a:r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</a:p>
              </p:txBody>
            </p:sp>
            <p:sp>
              <p:nvSpPr>
                <p:cNvPr id="102" name="Rectangle: Rounded Corners 101">
                  <a:extLst>
                    <a:ext uri="{FF2B5EF4-FFF2-40B4-BE49-F238E27FC236}">
                      <a16:creationId xmlns:a16="http://schemas.microsoft.com/office/drawing/2014/main" id="{0A4FF2B1-45B6-4E7C-B633-9B43DD47043F}"/>
                    </a:ext>
                  </a:extLst>
                </p:cNvPr>
                <p:cNvSpPr/>
                <p:nvPr/>
              </p:nvSpPr>
              <p:spPr>
                <a:xfrm>
                  <a:off x="245989" y="896181"/>
                  <a:ext cx="903236" cy="306293"/>
                </a:xfrm>
                <a:prstGeom prst="roundRect">
                  <a:avLst/>
                </a:prstGeom>
                <a:noFill/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700"/>
                </a:p>
              </p:txBody>
            </p:sp>
            <p:sp>
              <p:nvSpPr>
                <p:cNvPr id="103" name="Rectangle: Rounded Corners 102">
                  <a:extLst>
                    <a:ext uri="{FF2B5EF4-FFF2-40B4-BE49-F238E27FC236}">
                      <a16:creationId xmlns:a16="http://schemas.microsoft.com/office/drawing/2014/main" id="{E7B3B2E1-A653-40CF-B235-747F14BBB395}"/>
                    </a:ext>
                  </a:extLst>
                </p:cNvPr>
                <p:cNvSpPr/>
                <p:nvPr/>
              </p:nvSpPr>
              <p:spPr>
                <a:xfrm>
                  <a:off x="1196885" y="900312"/>
                  <a:ext cx="903236" cy="306293"/>
                </a:xfrm>
                <a:prstGeom prst="roundRect">
                  <a:avLst/>
                </a:prstGeom>
                <a:noFill/>
                <a:ln>
                  <a:solidFill>
                    <a:schemeClr val="accent5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700" dirty="0"/>
                </a:p>
              </p:txBody>
            </p:sp>
          </p:grpSp>
        </p:grp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66DF3618-7274-4B34-995F-7C579751DFF4}"/>
              </a:ext>
            </a:extLst>
          </p:cNvPr>
          <p:cNvSpPr/>
          <p:nvPr/>
        </p:nvSpPr>
        <p:spPr>
          <a:xfrm>
            <a:off x="3579628" y="648485"/>
            <a:ext cx="100307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1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US" sz="1100" b="1" dirty="0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072E68F-2E76-4045-B3D3-9D20202C7C17}"/>
              </a:ext>
            </a:extLst>
          </p:cNvPr>
          <p:cNvGrpSpPr/>
          <p:nvPr/>
        </p:nvGrpSpPr>
        <p:grpSpPr>
          <a:xfrm>
            <a:off x="4238325" y="534363"/>
            <a:ext cx="1792719" cy="2457981"/>
            <a:chOff x="392322" y="2353408"/>
            <a:chExt cx="1856992" cy="2758376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796C9F8B-7218-4B68-AE18-2224649AA4AA}"/>
                </a:ext>
              </a:extLst>
            </p:cNvPr>
            <p:cNvSpPr/>
            <p:nvPr/>
          </p:nvSpPr>
          <p:spPr>
            <a:xfrm>
              <a:off x="392322" y="2353408"/>
              <a:ext cx="1380781" cy="21544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91 </a:t>
              </a:r>
              <a:r>
                <a:rPr lang="en-US" sz="800" dirty="0" err="1">
                  <a:latin typeface="Arial" panose="020B0604020202020204" pitchFamily="34" charset="0"/>
                  <a:cs typeface="Arial" panose="020B0604020202020204" pitchFamily="34" charset="0"/>
                </a:rPr>
                <a:t>lnc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800" i="1" dirty="0">
                  <a:latin typeface="Arial" panose="020B0604020202020204" pitchFamily="34" charset="0"/>
                  <a:cs typeface="Arial" panose="020B0604020202020204" pitchFamily="34" charset="0"/>
                </a:rPr>
                <a:t>MIRHG</a:t>
              </a:r>
              <a:r>
                <a:rPr lang="en-US" sz="800" dirty="0">
                  <a:latin typeface="Arial" panose="020B0604020202020204" pitchFamily="34" charset="0"/>
                  <a:cs typeface="Arial" panose="020B0604020202020204" pitchFamily="34" charset="0"/>
                </a:rPr>
                <a:t>s in WI38</a:t>
              </a:r>
              <a:endParaRPr lang="en-US" sz="800" dirty="0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72C924D1-4492-4589-BA44-6E40C9FBA3B4}"/>
                </a:ext>
              </a:extLst>
            </p:cNvPr>
            <p:cNvGrpSpPr/>
            <p:nvPr/>
          </p:nvGrpSpPr>
          <p:grpSpPr>
            <a:xfrm>
              <a:off x="453780" y="2486793"/>
              <a:ext cx="1795534" cy="2624991"/>
              <a:chOff x="441080" y="2455043"/>
              <a:chExt cx="1795534" cy="2624991"/>
            </a:xfrm>
          </p:grpSpPr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0152EE6F-0A25-4745-A8AD-8EC20B631DA9}"/>
                  </a:ext>
                </a:extLst>
              </p:cNvPr>
              <p:cNvGrpSpPr/>
              <p:nvPr/>
            </p:nvGrpSpPr>
            <p:grpSpPr>
              <a:xfrm>
                <a:off x="441080" y="2455043"/>
                <a:ext cx="1624330" cy="2624991"/>
                <a:chOff x="465848" y="2455043"/>
                <a:chExt cx="1624330" cy="2624991"/>
              </a:xfrm>
            </p:grpSpPr>
            <p:pic>
              <p:nvPicPr>
                <p:cNvPr id="49" name="Picture 48" descr="A close up of a logo&#10;&#10;Description automatically generated">
                  <a:extLst>
                    <a:ext uri="{FF2B5EF4-FFF2-40B4-BE49-F238E27FC236}">
                      <a16:creationId xmlns:a16="http://schemas.microsoft.com/office/drawing/2014/main" id="{D0621708-2486-4328-B24F-99A171E19EA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6907" t="26090" r="14648" b="7272"/>
                <a:stretch/>
              </p:blipFill>
              <p:spPr>
                <a:xfrm>
                  <a:off x="465848" y="2605459"/>
                  <a:ext cx="1135094" cy="2474575"/>
                </a:xfrm>
                <a:prstGeom prst="rect">
                  <a:avLst/>
                </a:prstGeom>
              </p:spPr>
            </p:pic>
            <p:sp>
              <p:nvSpPr>
                <p:cNvPr id="50" name="Rectangle 49">
                  <a:extLst>
                    <a:ext uri="{FF2B5EF4-FFF2-40B4-BE49-F238E27FC236}">
                      <a16:creationId xmlns:a16="http://schemas.microsoft.com/office/drawing/2014/main" id="{105FAF44-D3C9-4ED6-9788-A6E8EEB813D9}"/>
                    </a:ext>
                  </a:extLst>
                </p:cNvPr>
                <p:cNvSpPr/>
                <p:nvPr/>
              </p:nvSpPr>
              <p:spPr>
                <a:xfrm>
                  <a:off x="1600942" y="3108342"/>
                  <a:ext cx="489236" cy="2000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7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Z-score</a:t>
                  </a:r>
                </a:p>
              </p:txBody>
            </p:sp>
            <p:cxnSp>
              <p:nvCxnSpPr>
                <p:cNvPr id="51" name="Straight Arrow Connector 50">
                  <a:extLst>
                    <a:ext uri="{FF2B5EF4-FFF2-40B4-BE49-F238E27FC236}">
                      <a16:creationId xmlns:a16="http://schemas.microsoft.com/office/drawing/2014/main" id="{C2DE8AC9-9D55-4B9F-98F2-E25D4432E7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1590226" y="3585948"/>
                  <a:ext cx="111814" cy="0"/>
                </a:xfrm>
                <a:prstGeom prst="straightConnector1">
                  <a:avLst/>
                </a:prstGeom>
                <a:ln>
                  <a:solidFill>
                    <a:srgbClr val="C0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52" name="Picture 51">
                  <a:extLst>
                    <a:ext uri="{FF2B5EF4-FFF2-40B4-BE49-F238E27FC236}">
                      <a16:creationId xmlns:a16="http://schemas.microsoft.com/office/drawing/2014/main" id="{2C6296CD-8B87-46B9-8C5E-42918893D00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r="7018" b="20674"/>
                <a:stretch/>
              </p:blipFill>
              <p:spPr>
                <a:xfrm>
                  <a:off x="1668167" y="2734131"/>
                  <a:ext cx="340452" cy="265992"/>
                </a:xfrm>
                <a:prstGeom prst="rect">
                  <a:avLst/>
                </a:prstGeom>
              </p:spPr>
            </p:pic>
            <p:grpSp>
              <p:nvGrpSpPr>
                <p:cNvPr id="54" name="Group 53">
                  <a:extLst>
                    <a:ext uri="{FF2B5EF4-FFF2-40B4-BE49-F238E27FC236}">
                      <a16:creationId xmlns:a16="http://schemas.microsoft.com/office/drawing/2014/main" id="{940F5CF6-AD8B-46C8-8433-264DC37C1F1F}"/>
                    </a:ext>
                  </a:extLst>
                </p:cNvPr>
                <p:cNvGrpSpPr/>
                <p:nvPr/>
              </p:nvGrpSpPr>
              <p:grpSpPr>
                <a:xfrm>
                  <a:off x="490447" y="2455043"/>
                  <a:ext cx="1250659" cy="215444"/>
                  <a:chOff x="490114" y="4298808"/>
                  <a:chExt cx="885323" cy="215444"/>
                </a:xfrm>
              </p:grpSpPr>
              <p:sp>
                <p:nvSpPr>
                  <p:cNvPr id="55" name="Rectangle 54">
                    <a:extLst>
                      <a:ext uri="{FF2B5EF4-FFF2-40B4-BE49-F238E27FC236}">
                        <a16:creationId xmlns:a16="http://schemas.microsoft.com/office/drawing/2014/main" id="{6631F396-89D2-45B8-B4F0-C9779B5C5AC8}"/>
                      </a:ext>
                    </a:extLst>
                  </p:cNvPr>
                  <p:cNvSpPr/>
                  <p:nvPr/>
                </p:nvSpPr>
                <p:spPr>
                  <a:xfrm>
                    <a:off x="490114" y="4298808"/>
                    <a:ext cx="253596" cy="21544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A</a:t>
                    </a:r>
                  </a:p>
                </p:txBody>
              </p:sp>
              <p:sp>
                <p:nvSpPr>
                  <p:cNvPr id="56" name="Rectangle 55">
                    <a:extLst>
                      <a:ext uri="{FF2B5EF4-FFF2-40B4-BE49-F238E27FC236}">
                        <a16:creationId xmlns:a16="http://schemas.microsoft.com/office/drawing/2014/main" id="{DC957D38-15C1-44B5-B856-94945687384F}"/>
                      </a:ext>
                    </a:extLst>
                  </p:cNvPr>
                  <p:cNvSpPr/>
                  <p:nvPr/>
                </p:nvSpPr>
                <p:spPr>
                  <a:xfrm>
                    <a:off x="685686" y="4298808"/>
                    <a:ext cx="264816" cy="21544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Q</a:t>
                    </a:r>
                  </a:p>
                </p:txBody>
              </p:sp>
              <p:sp>
                <p:nvSpPr>
                  <p:cNvPr id="57" name="Rectangle 56">
                    <a:extLst>
                      <a:ext uri="{FF2B5EF4-FFF2-40B4-BE49-F238E27FC236}">
                        <a16:creationId xmlns:a16="http://schemas.microsoft.com/office/drawing/2014/main" id="{4AB9F05A-F059-4448-9D89-03361ECFBBFE}"/>
                      </a:ext>
                    </a:extLst>
                  </p:cNvPr>
                  <p:cNvSpPr/>
                  <p:nvPr/>
                </p:nvSpPr>
                <p:spPr>
                  <a:xfrm>
                    <a:off x="869233" y="4298808"/>
                    <a:ext cx="300082" cy="21544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3h</a:t>
                    </a:r>
                  </a:p>
                </p:txBody>
              </p:sp>
              <p:sp>
                <p:nvSpPr>
                  <p:cNvPr id="58" name="Rectangle 57">
                    <a:extLst>
                      <a:ext uri="{FF2B5EF4-FFF2-40B4-BE49-F238E27FC236}">
                        <a16:creationId xmlns:a16="http://schemas.microsoft.com/office/drawing/2014/main" id="{89DC8753-877F-462B-A3F2-9A44F2A3F4DD}"/>
                      </a:ext>
                    </a:extLst>
                  </p:cNvPr>
                  <p:cNvSpPr/>
                  <p:nvPr/>
                </p:nvSpPr>
                <p:spPr>
                  <a:xfrm>
                    <a:off x="1075355" y="4298808"/>
                    <a:ext cx="300082" cy="21544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8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6h</a:t>
                    </a:r>
                  </a:p>
                </p:txBody>
              </p:sp>
            </p:grpSp>
          </p:grp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64FC3850-003F-44FA-B1D1-2C1C9A1FDC41}"/>
                  </a:ext>
                </a:extLst>
              </p:cNvPr>
              <p:cNvSpPr/>
              <p:nvPr/>
            </p:nvSpPr>
            <p:spPr>
              <a:xfrm>
                <a:off x="1603107" y="3483347"/>
                <a:ext cx="633507" cy="2000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7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MIR222HG</a:t>
                </a:r>
              </a:p>
            </p:txBody>
          </p:sp>
        </p:grp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9267F397-373F-40AB-99F1-7E4FEF181941}"/>
              </a:ext>
            </a:extLst>
          </p:cNvPr>
          <p:cNvSpPr/>
          <p:nvPr/>
        </p:nvSpPr>
        <p:spPr>
          <a:xfrm>
            <a:off x="220155" y="221706"/>
            <a:ext cx="6315070" cy="27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Supplemental Fig. S2 </a:t>
            </a:r>
            <a:endParaRPr lang="en-US" sz="1200" dirty="0">
              <a:effectLst/>
              <a:latin typeface="Times New Roman" panose="02020603050405020304" pitchFamily="18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7484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1E4055A-3DFA-43F0-8AF8-FBC5C286C3D7}"/>
              </a:ext>
            </a:extLst>
          </p:cNvPr>
          <p:cNvSpPr/>
          <p:nvPr/>
        </p:nvSpPr>
        <p:spPr>
          <a:xfrm>
            <a:off x="276225" y="332870"/>
            <a:ext cx="5848350" cy="2373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US" sz="11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Supplemental Fig. S2. </a:t>
            </a:r>
            <a:r>
              <a:rPr lang="en-US" sz="1100" b="1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MIRHG</a:t>
            </a:r>
            <a:r>
              <a:rPr lang="en-US" sz="1100" b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 show dynamic expression during cellular quiescence and upon cell cycle re-entry.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(A) Categorization of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 with respect to the number of 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miRs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 that they host. Detailed list is available in Supplementary Table S5. (B) Heatmap showing the relative expression levels of 91 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lnc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 that are expressed in WI-38 RNA-seq. Duplicates are represented. Genes (rows of heatmap) are hierarchically clustered using average-linkage clustering method. Arrow indicates 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MIR222HG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. (C) Fold change (log2 scale) of DE-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lnc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 from: (a) asynchronous to quiescent, (b) quiescent to 6h post serum stimulation, and (c) 3h to 6h post serum stimulation. Numbers in parenthesis refer to the number of miRNAs encoded in each 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lnc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. See Supplementary Table S5 for detailed DE-</a:t>
            </a:r>
            <a:r>
              <a:rPr lang="en-US" sz="1100" dirty="0" err="1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lnc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-</a:t>
            </a:r>
            <a:r>
              <a:rPr lang="en-US" sz="1100" i="1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MIRHG</a:t>
            </a:r>
            <a:r>
              <a:rPr lang="en-US" sz="1100" dirty="0">
                <a:latin typeface="Times New Roman" panose="02020603050405020304" pitchFamily="18" charset="0"/>
                <a:ea typeface="DengXian" panose="02010600030101010101" pitchFamily="2" charset="-122"/>
                <a:cs typeface="Times New Roman" panose="02020603050405020304" pitchFamily="18" charset="0"/>
              </a:rPr>
              <a:t>s information. </a:t>
            </a:r>
            <a:endParaRPr lang="en-US" sz="1100" dirty="0">
              <a:effectLst/>
              <a:latin typeface="Calibri" panose="020F0502020204030204" pitchFamily="34" charset="0"/>
              <a:ea typeface="DengXia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280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26200</TotalTime>
  <Words>218</Words>
  <Application>Microsoft Office PowerPoint</Application>
  <PresentationFormat>Custom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Sun, Qinyu</dc:creator>
  <cp:lastModifiedBy>Qinyu Sun</cp:lastModifiedBy>
  <cp:revision>950</cp:revision>
  <cp:lastPrinted>2020-02-10T00:46:49Z</cp:lastPrinted>
  <dcterms:created xsi:type="dcterms:W3CDTF">2016-10-30T17:57:24Z</dcterms:created>
  <dcterms:modified xsi:type="dcterms:W3CDTF">2020-06-16T19:01:26Z</dcterms:modified>
</cp:coreProperties>
</file>