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7010400" cy="92964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144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51063-2216-4AEF-B307-1E00624F00D8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73E17-3B94-40EB-9094-FBE9C68EF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907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51063-2216-4AEF-B307-1E00624F00D8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73E17-3B94-40EB-9094-FBE9C68EF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0974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51063-2216-4AEF-B307-1E00624F00D8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73E17-3B94-40EB-9094-FBE9C68EF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3699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51063-2216-4AEF-B307-1E00624F00D8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73E17-3B94-40EB-9094-FBE9C68EF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817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51063-2216-4AEF-B307-1E00624F00D8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73E17-3B94-40EB-9094-FBE9C68EF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762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51063-2216-4AEF-B307-1E00624F00D8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73E17-3B94-40EB-9094-FBE9C68EF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58132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51063-2216-4AEF-B307-1E00624F00D8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73E17-3B94-40EB-9094-FBE9C68EF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347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51063-2216-4AEF-B307-1E00624F00D8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73E17-3B94-40EB-9094-FBE9C68EF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4907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51063-2216-4AEF-B307-1E00624F00D8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73E17-3B94-40EB-9094-FBE9C68EF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2822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51063-2216-4AEF-B307-1E00624F00D8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73E17-3B94-40EB-9094-FBE9C68EF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010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451063-2216-4AEF-B307-1E00624F00D8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73E17-3B94-40EB-9094-FBE9C68EF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21067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451063-2216-4AEF-B307-1E00624F00D8}" type="datetimeFigureOut">
              <a:rPr lang="en-US" smtClean="0"/>
              <a:t>7/23/2018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73E17-3B94-40EB-9094-FBE9C68EF4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1872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696" y="22706"/>
            <a:ext cx="3502434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600" b="1" dirty="0" err="1"/>
              <a:t>Keidel</a:t>
            </a:r>
            <a:r>
              <a:rPr lang="cs-CZ" sz="1600" b="1" dirty="0"/>
              <a:t> </a:t>
            </a:r>
            <a:r>
              <a:rPr lang="cs-CZ" sz="1600" b="1" i="1" dirty="0"/>
              <a:t>et al</a:t>
            </a:r>
            <a:r>
              <a:rPr lang="cs-CZ" sz="1600" b="1" dirty="0"/>
              <a:t>. </a:t>
            </a:r>
            <a:r>
              <a:rPr lang="cs-CZ" sz="1600" b="1" cap="all" dirty="0" err="1" smtClean="0"/>
              <a:t>Supplemental</a:t>
            </a:r>
            <a:r>
              <a:rPr lang="cs-CZ" sz="1600" b="1" cap="all" dirty="0" smtClean="0"/>
              <a:t> </a:t>
            </a:r>
            <a:r>
              <a:rPr lang="cs-CZ" sz="1600" b="1" cap="all" dirty="0" err="1" smtClean="0"/>
              <a:t>Figure</a:t>
            </a:r>
            <a:r>
              <a:rPr lang="cs-CZ" sz="1600" b="1" cap="all" dirty="0" smtClean="0"/>
              <a:t> </a:t>
            </a:r>
            <a:r>
              <a:rPr lang="cs-CZ" sz="1600" b="1" dirty="0" smtClean="0"/>
              <a:t>S1</a:t>
            </a:r>
            <a:endParaRPr lang="en-US" sz="1600" b="1" dirty="0"/>
          </a:p>
        </p:txBody>
      </p:sp>
      <p:grpSp>
        <p:nvGrpSpPr>
          <p:cNvPr id="5" name="Group 4"/>
          <p:cNvGrpSpPr/>
          <p:nvPr/>
        </p:nvGrpSpPr>
        <p:grpSpPr>
          <a:xfrm>
            <a:off x="724164" y="4318968"/>
            <a:ext cx="3938685" cy="2426769"/>
            <a:chOff x="1674143" y="3389797"/>
            <a:chExt cx="3938685" cy="2426769"/>
          </a:xfrm>
        </p:grpSpPr>
        <p:sp>
          <p:nvSpPr>
            <p:cNvPr id="6" name="TextBox 5"/>
            <p:cNvSpPr txBox="1"/>
            <p:nvPr/>
          </p:nvSpPr>
          <p:spPr>
            <a:xfrm>
              <a:off x="1674143" y="4750909"/>
              <a:ext cx="833788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r" defTabSz="1311798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200" b="1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200 nt</a:t>
              </a:r>
              <a:endPara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7" name="Rovnoramenný trojúhelník 338"/>
            <p:cNvSpPr>
              <a:spLocks noChangeAspect="1"/>
            </p:cNvSpPr>
            <p:nvPr/>
          </p:nvSpPr>
          <p:spPr bwMode="auto">
            <a:xfrm flipV="1">
              <a:off x="2480399" y="4861384"/>
              <a:ext cx="43932" cy="47690"/>
            </a:xfrm>
            <a:prstGeom prst="triangle">
              <a:avLst/>
            </a:prstGeom>
            <a:solidFill>
              <a:sysClr val="windowText" lastClr="000000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  <a:scene3d>
              <a:camera prst="orthographicFront">
                <a:rot lat="0" lon="0" rev="5400000"/>
              </a:camera>
              <a:lightRig rig="threePt" dir="t"/>
            </a:scene3d>
          </p:spPr>
          <p:txBody>
            <a:bodyPr anchor="ctr"/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cs-CZ" sz="1800" b="0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cs typeface="Arial" pitchFamily="34" charset="0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 rot="18689849">
              <a:off x="2660490" y="4236754"/>
              <a:ext cx="1079684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1311798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200" b="1" i="1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B. pertussis</a:t>
              </a:r>
              <a:endPara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 rot="18689849">
              <a:off x="3803249" y="4077351"/>
              <a:ext cx="150533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1311798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200" b="1" i="1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B. parapertussis</a:t>
              </a:r>
              <a:endPara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 rot="18689849">
              <a:off x="3192140" y="4045924"/>
              <a:ext cx="158925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1311798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de-DE" sz="1200" b="1" i="1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</a:rPr>
                <a:t>B. bronchiseptica</a:t>
              </a:r>
              <a:endParaRPr kumimoji="0" lang="en-US" sz="12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4611103" y="5249170"/>
              <a:ext cx="70277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cs-CZ" sz="1200" b="1" kern="0" dirty="0">
                  <a:solidFill>
                    <a:prstClr val="black"/>
                  </a:solidFill>
                </a:rPr>
                <a:t>S</a:t>
              </a:r>
              <a:r>
                <a:rPr lang="de-DE" sz="1200" b="1" kern="0" dirty="0" err="1" smtClean="0">
                  <a:solidFill>
                    <a:prstClr val="black"/>
                  </a:solidFill>
                </a:rPr>
                <a:t>srA</a:t>
              </a:r>
              <a:endParaRPr lang="en-US" sz="1200" b="1" kern="0" dirty="0">
                <a:solidFill>
                  <a:prstClr val="black"/>
                </a:solidFill>
              </a:endParaRP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4611102" y="4771696"/>
              <a:ext cx="100172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cs-CZ" sz="1200" b="1" kern="0" dirty="0" err="1" smtClean="0">
                  <a:solidFill>
                    <a:prstClr val="black"/>
                  </a:solidFill>
                </a:rPr>
                <a:t>Rgt</a:t>
              </a:r>
              <a:r>
                <a:rPr lang="de-DE" sz="1200" b="1" kern="0" dirty="0" smtClean="0">
                  <a:solidFill>
                    <a:prstClr val="black"/>
                  </a:solidFill>
                </a:rPr>
                <a:t>A</a:t>
              </a:r>
              <a:endParaRPr lang="en-US" sz="1200" b="1" kern="0" dirty="0">
                <a:solidFill>
                  <a:prstClr val="black"/>
                </a:solidFill>
              </a:endParaRPr>
            </a:p>
          </p:txBody>
        </p:sp>
        <p:sp>
          <p:nvSpPr>
            <p:cNvPr id="13" name="Rovnoramenný trojúhelník 338"/>
            <p:cNvSpPr>
              <a:spLocks noChangeAspect="1"/>
            </p:cNvSpPr>
            <p:nvPr/>
          </p:nvSpPr>
          <p:spPr bwMode="auto">
            <a:xfrm>
              <a:off x="4569672" y="4905446"/>
              <a:ext cx="35738" cy="31054"/>
            </a:xfrm>
            <a:prstGeom prst="triangle">
              <a:avLst/>
            </a:prstGeom>
            <a:solidFill>
              <a:sysClr val="windowText" lastClr="000000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  <a:scene3d>
              <a:camera prst="orthographicFront">
                <a:rot lat="0" lon="0" rev="5400000"/>
              </a:camera>
              <a:lightRig rig="threePt" dir="t"/>
            </a:scene3d>
          </p:spPr>
          <p:txBody>
            <a:bodyPr anchor="ctr"/>
            <a:lstStyle/>
            <a:p>
              <a:pPr algn="ctr">
                <a:defRPr/>
              </a:pPr>
              <a:endParaRPr lang="cs-CZ" kern="0">
                <a:solidFill>
                  <a:prstClr val="white"/>
                </a:solidFill>
                <a:cs typeface="Arial" pitchFamily="34" charset="0"/>
              </a:endParaRPr>
            </a:p>
          </p:txBody>
        </p:sp>
        <p:sp>
          <p:nvSpPr>
            <p:cNvPr id="14" name="Rovnoramenný trojúhelník 338"/>
            <p:cNvSpPr>
              <a:spLocks noChangeAspect="1"/>
            </p:cNvSpPr>
            <p:nvPr/>
          </p:nvSpPr>
          <p:spPr bwMode="auto">
            <a:xfrm>
              <a:off x="4568218" y="5384804"/>
              <a:ext cx="37191" cy="31054"/>
            </a:xfrm>
            <a:prstGeom prst="triangle">
              <a:avLst/>
            </a:prstGeom>
            <a:solidFill>
              <a:sysClr val="windowText" lastClr="000000"/>
            </a:solidFill>
            <a:ln w="25400" cap="flat" cmpd="sng" algn="ctr">
              <a:solidFill>
                <a:sysClr val="windowText" lastClr="000000"/>
              </a:solidFill>
              <a:prstDash val="solid"/>
            </a:ln>
            <a:effectLst/>
            <a:scene3d>
              <a:camera prst="orthographicFront">
                <a:rot lat="0" lon="0" rev="5400000"/>
              </a:camera>
              <a:lightRig rig="threePt" dir="t"/>
            </a:scene3d>
          </p:spPr>
          <p:txBody>
            <a:bodyPr anchor="ctr"/>
            <a:lstStyle/>
            <a:p>
              <a:pPr algn="ctr">
                <a:defRPr/>
              </a:pPr>
              <a:endParaRPr lang="cs-CZ" kern="0">
                <a:solidFill>
                  <a:prstClr val="white"/>
                </a:solidFill>
                <a:cs typeface="Arial" pitchFamily="34" charset="0"/>
              </a:endParaRPr>
            </a:p>
          </p:txBody>
        </p:sp>
        <p:sp>
          <p:nvSpPr>
            <p:cNvPr id="15" name="TextBox 73"/>
            <p:cNvSpPr txBox="1"/>
            <p:nvPr/>
          </p:nvSpPr>
          <p:spPr>
            <a:xfrm>
              <a:off x="2727378" y="5539567"/>
              <a:ext cx="33419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cs-CZ" sz="1200" b="1" kern="0" dirty="0" smtClean="0">
                  <a:solidFill>
                    <a:prstClr val="black"/>
                  </a:solidFill>
                </a:rPr>
                <a:t>1</a:t>
              </a:r>
              <a:endParaRPr lang="en-US" sz="1200" b="1" kern="0" dirty="0">
                <a:solidFill>
                  <a:prstClr val="black"/>
                </a:solidFill>
              </a:endParaRPr>
            </a:p>
          </p:txBody>
        </p:sp>
        <p:sp>
          <p:nvSpPr>
            <p:cNvPr id="16" name="TextBox 74"/>
            <p:cNvSpPr txBox="1"/>
            <p:nvPr/>
          </p:nvSpPr>
          <p:spPr>
            <a:xfrm>
              <a:off x="3362950" y="5539567"/>
              <a:ext cx="33419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cs-CZ" sz="1200" b="1" kern="0" dirty="0" smtClean="0">
                  <a:solidFill>
                    <a:prstClr val="black"/>
                  </a:solidFill>
                </a:rPr>
                <a:t>2</a:t>
              </a:r>
              <a:endParaRPr lang="en-US" sz="1200" b="1" kern="0" dirty="0">
                <a:solidFill>
                  <a:prstClr val="black"/>
                </a:solidFill>
              </a:endParaRPr>
            </a:p>
          </p:txBody>
        </p:sp>
        <p:sp>
          <p:nvSpPr>
            <p:cNvPr id="17" name="TextBox 75"/>
            <p:cNvSpPr txBox="1"/>
            <p:nvPr/>
          </p:nvSpPr>
          <p:spPr>
            <a:xfrm>
              <a:off x="3977077" y="5539567"/>
              <a:ext cx="33419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defRPr/>
              </a:pPr>
              <a:r>
                <a:rPr lang="cs-CZ" sz="1200" b="1" kern="0" dirty="0" smtClean="0">
                  <a:solidFill>
                    <a:prstClr val="black"/>
                  </a:solidFill>
                </a:rPr>
                <a:t>3</a:t>
              </a:r>
              <a:endParaRPr lang="en-US" sz="1200" b="1" kern="0" dirty="0">
                <a:solidFill>
                  <a:prstClr val="black"/>
                </a:solidFill>
              </a:endParaRPr>
            </a:p>
          </p:txBody>
        </p:sp>
        <p:pic>
          <p:nvPicPr>
            <p:cNvPr id="18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91758" y="4804518"/>
              <a:ext cx="1864457" cy="304401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  <p:pic>
          <p:nvPicPr>
            <p:cNvPr id="19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591758" y="5220654"/>
              <a:ext cx="1864457" cy="313914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</a:extLst>
          </p:spPr>
        </p:pic>
      </p:grpSp>
      <p:sp>
        <p:nvSpPr>
          <p:cNvPr id="20" name="TextBox 19"/>
          <p:cNvSpPr txBox="1"/>
          <p:nvPr/>
        </p:nvSpPr>
        <p:spPr>
          <a:xfrm>
            <a:off x="194538" y="764122"/>
            <a:ext cx="45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A</a:t>
            </a:r>
            <a:endParaRPr lang="de-DE" b="1" dirty="0"/>
          </a:p>
        </p:txBody>
      </p:sp>
      <p:sp>
        <p:nvSpPr>
          <p:cNvPr id="21" name="TextBox 20"/>
          <p:cNvSpPr txBox="1"/>
          <p:nvPr/>
        </p:nvSpPr>
        <p:spPr>
          <a:xfrm>
            <a:off x="194538" y="4130594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/>
              <a:t>B</a:t>
            </a:r>
            <a:endParaRPr lang="de-DE" b="1" dirty="0"/>
          </a:p>
        </p:txBody>
      </p:sp>
      <p:grpSp>
        <p:nvGrpSpPr>
          <p:cNvPr id="49" name="Group 48"/>
          <p:cNvGrpSpPr/>
          <p:nvPr/>
        </p:nvGrpSpPr>
        <p:grpSpPr>
          <a:xfrm>
            <a:off x="837962" y="579900"/>
            <a:ext cx="8060844" cy="3428687"/>
            <a:chOff x="747429" y="534635"/>
            <a:chExt cx="8060844" cy="3428687"/>
          </a:xfrm>
        </p:grpSpPr>
        <p:pic>
          <p:nvPicPr>
            <p:cNvPr id="23" name="Picture 22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3989" r="75223" b="67971"/>
            <a:stretch/>
          </p:blipFill>
          <p:spPr>
            <a:xfrm>
              <a:off x="1379847" y="534635"/>
              <a:ext cx="7364574" cy="499550"/>
            </a:xfrm>
            <a:prstGeom prst="rect">
              <a:avLst/>
            </a:prstGeom>
          </p:spPr>
        </p:pic>
        <p:pic>
          <p:nvPicPr>
            <p:cNvPr id="24" name="Picture 23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4760" r="54272" b="67971"/>
            <a:stretch/>
          </p:blipFill>
          <p:spPr>
            <a:xfrm>
              <a:off x="1379847" y="1165635"/>
              <a:ext cx="7428426" cy="499550"/>
            </a:xfrm>
            <a:prstGeom prst="rect">
              <a:avLst/>
            </a:prstGeom>
          </p:spPr>
        </p:pic>
        <p:pic>
          <p:nvPicPr>
            <p:cNvPr id="25" name="Picture 24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66681" r="12367" b="67971"/>
            <a:stretch/>
          </p:blipFill>
          <p:spPr>
            <a:xfrm>
              <a:off x="1385640" y="2517400"/>
              <a:ext cx="7422633" cy="499550"/>
            </a:xfrm>
            <a:prstGeom prst="rect">
              <a:avLst/>
            </a:prstGeom>
          </p:spPr>
        </p:pic>
        <p:pic>
          <p:nvPicPr>
            <p:cNvPr id="26" name="Picture 25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87634" r="-1" b="67971"/>
            <a:stretch/>
          </p:blipFill>
          <p:spPr>
            <a:xfrm>
              <a:off x="1385640" y="3177630"/>
              <a:ext cx="4381104" cy="499550"/>
            </a:xfrm>
            <a:prstGeom prst="rect">
              <a:avLst/>
            </a:prstGeom>
          </p:spPr>
        </p:pic>
        <p:sp>
          <p:nvSpPr>
            <p:cNvPr id="27" name="TextBox 26"/>
            <p:cNvSpPr txBox="1"/>
            <p:nvPr/>
          </p:nvSpPr>
          <p:spPr>
            <a:xfrm>
              <a:off x="747429" y="628390"/>
              <a:ext cx="582211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900" b="1" dirty="0" err="1" smtClean="0"/>
                <a:t>Bb</a:t>
              </a:r>
              <a:r>
                <a:rPr lang="cs-CZ" sz="900" b="1" dirty="0" smtClean="0"/>
                <a:t> RB50</a:t>
              </a:r>
              <a:endParaRPr lang="en-US" sz="900" b="1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747429" y="737250"/>
              <a:ext cx="550151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900" b="1" dirty="0" err="1" smtClean="0"/>
                <a:t>Bp</a:t>
              </a:r>
              <a:r>
                <a:rPr lang="cs-CZ" sz="900" b="1" dirty="0" smtClean="0"/>
                <a:t> </a:t>
              </a:r>
              <a:r>
                <a:rPr lang="cs-CZ" sz="900" b="1" dirty="0" err="1" smtClean="0"/>
                <a:t>TohI</a:t>
              </a:r>
              <a:endParaRPr lang="en-US" sz="900" b="1" dirty="0"/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747429" y="859663"/>
              <a:ext cx="688009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900" b="1" dirty="0" err="1" smtClean="0"/>
                <a:t>Bpp</a:t>
              </a:r>
              <a:r>
                <a:rPr lang="cs-CZ" sz="900" b="1" dirty="0" smtClean="0"/>
                <a:t> 12822</a:t>
              </a:r>
              <a:endParaRPr lang="en-US" sz="900" b="1" dirty="0"/>
            </a:p>
          </p:txBody>
        </p:sp>
        <p:cxnSp>
          <p:nvCxnSpPr>
            <p:cNvPr id="30" name="Straight Connector 29"/>
            <p:cNvCxnSpPr/>
            <p:nvPr/>
          </p:nvCxnSpPr>
          <p:spPr>
            <a:xfrm>
              <a:off x="1903870" y="1053175"/>
              <a:ext cx="51629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>
              <a:off x="2479258" y="1053175"/>
              <a:ext cx="525624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>
              <a:off x="5838279" y="1053175"/>
              <a:ext cx="519403" cy="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1922530" y="1017354"/>
              <a:ext cx="511679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900" b="1" dirty="0" smtClean="0"/>
                <a:t>RisA_1</a:t>
              </a:r>
              <a:endParaRPr lang="en-US" sz="900" b="1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2483214" y="1017354"/>
              <a:ext cx="511679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900" b="1" dirty="0" smtClean="0"/>
                <a:t>RisA_2</a:t>
              </a:r>
              <a:endParaRPr lang="en-US" sz="900" b="1" dirty="0"/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5862065" y="1017354"/>
              <a:ext cx="511679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900" b="1" dirty="0" smtClean="0"/>
                <a:t>RisA_3</a:t>
              </a:r>
              <a:endParaRPr lang="en-US" sz="900" b="1" dirty="0"/>
            </a:p>
          </p:txBody>
        </p:sp>
        <p:grpSp>
          <p:nvGrpSpPr>
            <p:cNvPr id="36" name="Group 35"/>
            <p:cNvGrpSpPr/>
            <p:nvPr/>
          </p:nvGrpSpPr>
          <p:grpSpPr>
            <a:xfrm>
              <a:off x="1385642" y="1668192"/>
              <a:ext cx="7422631" cy="910437"/>
              <a:chOff x="688531" y="2773202"/>
              <a:chExt cx="7422631" cy="910437"/>
            </a:xfrm>
          </p:grpSpPr>
          <p:pic>
            <p:nvPicPr>
              <p:cNvPr id="37" name="Picture 36"/>
              <p:cNvPicPr>
                <a:picLocks noChangeAspect="1"/>
              </p:cNvPicPr>
              <p:nvPr/>
            </p:nvPicPr>
            <p:blipFill rotWithShape="1">
              <a:blip r:embed="rId4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5695" r="33353" b="67971"/>
              <a:stretch/>
            </p:blipFill>
            <p:spPr>
              <a:xfrm>
                <a:off x="688531" y="2953256"/>
                <a:ext cx="7422631" cy="499551"/>
              </a:xfrm>
              <a:prstGeom prst="rect">
                <a:avLst/>
              </a:prstGeom>
            </p:spPr>
          </p:pic>
          <p:cxnSp>
            <p:nvCxnSpPr>
              <p:cNvPr id="38" name="Elbow Connector 37"/>
              <p:cNvCxnSpPr/>
              <p:nvPr/>
            </p:nvCxnSpPr>
            <p:spPr>
              <a:xfrm flipV="1">
                <a:off x="6954788" y="2893456"/>
                <a:ext cx="205946" cy="140045"/>
              </a:xfrm>
              <a:prstGeom prst="bentConnector3">
                <a:avLst>
                  <a:gd name="adj1" fmla="val 6000"/>
                </a:avLst>
              </a:prstGeom>
              <a:ln w="28575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TextBox 38"/>
              <p:cNvSpPr txBox="1"/>
              <p:nvPr/>
            </p:nvSpPr>
            <p:spPr>
              <a:xfrm>
                <a:off x="7096555" y="2773202"/>
                <a:ext cx="300082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900" b="1" dirty="0" smtClean="0"/>
                  <a:t>+1</a:t>
                </a:r>
                <a:endParaRPr lang="en-US" sz="900" b="1" dirty="0"/>
              </a:p>
            </p:txBody>
          </p:sp>
          <p:cxnSp>
            <p:nvCxnSpPr>
              <p:cNvPr id="40" name="Straight Connector 39"/>
              <p:cNvCxnSpPr/>
              <p:nvPr/>
            </p:nvCxnSpPr>
            <p:spPr>
              <a:xfrm>
                <a:off x="5961738" y="3475318"/>
                <a:ext cx="471054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>
                <a:off x="4240182" y="3475318"/>
                <a:ext cx="462999" cy="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42" name="TextBox 41"/>
              <p:cNvSpPr txBox="1"/>
              <p:nvPr/>
            </p:nvSpPr>
            <p:spPr>
              <a:xfrm>
                <a:off x="6029591" y="3452807"/>
                <a:ext cx="335348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900" b="1" dirty="0" smtClean="0"/>
                  <a:t>-10</a:t>
                </a:r>
                <a:endParaRPr lang="en-US" sz="900" b="1" dirty="0"/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>
                <a:off x="4296951" y="3452807"/>
                <a:ext cx="335348" cy="2308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cs-CZ" sz="900" b="1" dirty="0" smtClean="0"/>
                  <a:t>-35</a:t>
                </a:r>
                <a:endParaRPr lang="en-US" sz="900" b="1" dirty="0"/>
              </a:p>
            </p:txBody>
          </p:sp>
        </p:grpSp>
        <p:cxnSp>
          <p:nvCxnSpPr>
            <p:cNvPr id="44" name="Straight Arrow Connector 43"/>
            <p:cNvCxnSpPr/>
            <p:nvPr/>
          </p:nvCxnSpPr>
          <p:spPr>
            <a:xfrm flipH="1" flipV="1">
              <a:off x="4592511" y="3713308"/>
              <a:ext cx="857237" cy="1694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>
            <a:xfrm>
              <a:off x="3313386" y="3713308"/>
              <a:ext cx="1017050" cy="5779"/>
            </a:xfrm>
            <a:prstGeom prst="straightConnector1">
              <a:avLst/>
            </a:prstGeom>
            <a:ln w="19050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6" name="TextBox 45"/>
            <p:cNvSpPr txBox="1"/>
            <p:nvPr/>
          </p:nvSpPr>
          <p:spPr>
            <a:xfrm>
              <a:off x="4112653" y="3732490"/>
              <a:ext cx="729687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900" b="1" dirty="0" err="1" smtClean="0"/>
                <a:t>Terminator</a:t>
              </a:r>
              <a:endParaRPr lang="en-US" sz="900" b="1" dirty="0"/>
            </a:p>
          </p:txBody>
        </p:sp>
        <p:cxnSp>
          <p:nvCxnSpPr>
            <p:cNvPr id="47" name="Straight Connector 46"/>
            <p:cNvCxnSpPr/>
            <p:nvPr/>
          </p:nvCxnSpPr>
          <p:spPr>
            <a:xfrm>
              <a:off x="1835447" y="3713308"/>
              <a:ext cx="1101011" cy="340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8" name="TextBox 47"/>
            <p:cNvSpPr txBox="1"/>
            <p:nvPr/>
          </p:nvSpPr>
          <p:spPr>
            <a:xfrm>
              <a:off x="1686882" y="3732490"/>
              <a:ext cx="1398140" cy="2308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cs-CZ" sz="900" b="1" dirty="0" smtClean="0"/>
                <a:t>BP3831 </a:t>
              </a:r>
              <a:r>
                <a:rPr lang="cs-CZ" sz="900" b="1" dirty="0" err="1" smtClean="0"/>
                <a:t>complementarity</a:t>
              </a:r>
              <a:endParaRPr lang="en-US" sz="900" b="1" dirty="0"/>
            </a:p>
          </p:txBody>
        </p:sp>
      </p:grpSp>
    </p:spTree>
    <p:extLst>
      <p:ext uri="{BB962C8B-B14F-4D97-AF65-F5344CB8AC3E}">
        <p14:creationId xmlns:p14="http://schemas.microsoft.com/office/powerpoint/2010/main" val="4160048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534</TotalTime>
  <Words>45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Institute of Microbiology of the CAS, v.v.i.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Večerek Branko</dc:creator>
  <cp:lastModifiedBy>Večerek Branko</cp:lastModifiedBy>
  <cp:revision>12</cp:revision>
  <cp:lastPrinted>2018-07-13T13:09:44Z</cp:lastPrinted>
  <dcterms:created xsi:type="dcterms:W3CDTF">2018-07-11T08:14:40Z</dcterms:created>
  <dcterms:modified xsi:type="dcterms:W3CDTF">2018-07-23T10:51:02Z</dcterms:modified>
</cp:coreProperties>
</file>