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681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/>
    <p:restoredTop sz="94692"/>
  </p:normalViewPr>
  <p:slideViewPr>
    <p:cSldViewPr snapToGrid="0" snapToObjects="1" showGuides="1">
      <p:cViewPr varScale="1">
        <p:scale>
          <a:sx n="126" d="100"/>
          <a:sy n="126" d="100"/>
        </p:scale>
        <p:origin x="664" y="192"/>
      </p:cViewPr>
      <p:guideLst>
        <p:guide orient="horz" pos="2160"/>
        <p:guide pos="681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17960-1A1F-F143-9E1E-FBA0A1FBBD73}" type="datetimeFigureOut">
              <a:rPr lang="en-US" smtClean="0"/>
              <a:t>9/6/17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0B8A9-8BB0-2840-8053-02F0A40C4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7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17960-1A1F-F143-9E1E-FBA0A1FBBD73}" type="datetimeFigureOut">
              <a:rPr lang="en-US" smtClean="0"/>
              <a:t>9/6/17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0B8A9-8BB0-2840-8053-02F0A40C4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056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17960-1A1F-F143-9E1E-FBA0A1FBBD73}" type="datetimeFigureOut">
              <a:rPr lang="en-US" smtClean="0"/>
              <a:t>9/6/17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0B8A9-8BB0-2840-8053-02F0A40C4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887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17960-1A1F-F143-9E1E-FBA0A1FBBD73}" type="datetimeFigureOut">
              <a:rPr lang="en-US" smtClean="0"/>
              <a:t>9/6/17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0B8A9-8BB0-2840-8053-02F0A40C4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26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17960-1A1F-F143-9E1E-FBA0A1FBBD73}" type="datetimeFigureOut">
              <a:rPr lang="en-US" smtClean="0"/>
              <a:t>9/6/17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0B8A9-8BB0-2840-8053-02F0A40C4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941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17960-1A1F-F143-9E1E-FBA0A1FBBD73}" type="datetimeFigureOut">
              <a:rPr lang="en-US" smtClean="0"/>
              <a:t>9/6/17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0B8A9-8BB0-2840-8053-02F0A40C4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048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17960-1A1F-F143-9E1E-FBA0A1FBBD73}" type="datetimeFigureOut">
              <a:rPr lang="en-US" smtClean="0"/>
              <a:t>9/6/17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0B8A9-8BB0-2840-8053-02F0A40C4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749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17960-1A1F-F143-9E1E-FBA0A1FBBD73}" type="datetimeFigureOut">
              <a:rPr lang="en-US" smtClean="0"/>
              <a:t>9/6/17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0B8A9-8BB0-2840-8053-02F0A40C4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81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17960-1A1F-F143-9E1E-FBA0A1FBBD73}" type="datetimeFigureOut">
              <a:rPr lang="en-US" smtClean="0"/>
              <a:t>9/6/17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0B8A9-8BB0-2840-8053-02F0A40C4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237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17960-1A1F-F143-9E1E-FBA0A1FBBD73}" type="datetimeFigureOut">
              <a:rPr lang="en-US" smtClean="0"/>
              <a:t>9/6/17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0B8A9-8BB0-2840-8053-02F0A40C4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164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17960-1A1F-F143-9E1E-FBA0A1FBBD73}" type="datetimeFigureOut">
              <a:rPr lang="en-US" smtClean="0"/>
              <a:t>9/6/17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0B8A9-8BB0-2840-8053-02F0A40C4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138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717960-1A1F-F143-9E1E-FBA0A1FBBD73}" type="datetimeFigureOut">
              <a:rPr lang="en-US" smtClean="0"/>
              <a:t>9/6/17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D0B8A9-8BB0-2840-8053-02F0A40C4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928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3" name="Group 78"/>
          <p:cNvGrpSpPr>
            <a:grpSpLocks/>
          </p:cNvGrpSpPr>
          <p:nvPr/>
        </p:nvGrpSpPr>
        <p:grpSpPr bwMode="auto">
          <a:xfrm>
            <a:off x="2493111" y="788420"/>
            <a:ext cx="6559657" cy="5049640"/>
            <a:chOff x="16411575" y="15688439"/>
            <a:chExt cx="6559657" cy="5049652"/>
          </a:xfrm>
        </p:grpSpPr>
        <p:sp>
          <p:nvSpPr>
            <p:cNvPr id="3" name="Rectangle 2"/>
            <p:cNvSpPr/>
            <p:nvPr/>
          </p:nvSpPr>
          <p:spPr>
            <a:xfrm>
              <a:off x="16779875" y="16626653"/>
              <a:ext cx="4737100" cy="244476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2pPr>
              <a:lvl3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3pPr>
              <a:lvl4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4pPr>
              <a:lvl5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9pPr>
            </a:lstStyle>
            <a:p>
              <a:pPr algn="ctr"/>
              <a:r>
                <a:rPr lang="en-US" altLang="x-none" sz="1400" b="1">
                  <a:solidFill>
                    <a:srgbClr val="000000"/>
                  </a:solidFill>
                </a:rPr>
                <a:t>3’ UTR</a:t>
              </a:r>
            </a:p>
          </p:txBody>
        </p:sp>
        <p:sp>
          <p:nvSpPr>
            <p:cNvPr id="4" name="Rectangle 3"/>
            <p:cNvSpPr/>
            <p:nvPr/>
          </p:nvSpPr>
          <p:spPr>
            <a:xfrm>
              <a:off x="16779875" y="16626653"/>
              <a:ext cx="825500" cy="244476"/>
            </a:xfrm>
            <a:prstGeom prst="rect">
              <a:avLst/>
            </a:prstGeom>
            <a:solidFill>
              <a:srgbClr val="C0C0C0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2pPr>
              <a:lvl3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3pPr>
              <a:lvl4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4pPr>
              <a:lvl5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9pPr>
            </a:lstStyle>
            <a:p>
              <a:pPr algn="ctr"/>
              <a:r>
                <a:rPr lang="en-US" altLang="x-none" sz="1400" b="1"/>
                <a:t>ORF</a:t>
              </a:r>
            </a:p>
          </p:txBody>
        </p:sp>
        <p:sp>
          <p:nvSpPr>
            <p:cNvPr id="15366" name="Rectangle 89"/>
            <p:cNvSpPr>
              <a:spLocks noChangeArrowheads="1"/>
            </p:cNvSpPr>
            <p:nvPr/>
          </p:nvSpPr>
          <p:spPr bwMode="auto">
            <a:xfrm>
              <a:off x="17470437" y="16436151"/>
              <a:ext cx="727075" cy="190500"/>
            </a:xfrm>
            <a:prstGeom prst="rect">
              <a:avLst/>
            </a:prstGeom>
            <a:solidFill>
              <a:srgbClr val="FF6666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2pPr>
              <a:lvl3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3pPr>
              <a:lvl4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4pPr>
              <a:lvl5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9pPr>
            </a:lstStyle>
            <a:p>
              <a:pPr algn="ctr"/>
              <a:r>
                <a:rPr lang="en-US" altLang="x-none" sz="1200" b="1"/>
                <a:t>1</a:t>
              </a:r>
            </a:p>
          </p:txBody>
        </p:sp>
        <p:sp>
          <p:nvSpPr>
            <p:cNvPr id="15367" name="Rectangle 89"/>
            <p:cNvSpPr>
              <a:spLocks noChangeArrowheads="1"/>
            </p:cNvSpPr>
            <p:nvPr/>
          </p:nvSpPr>
          <p:spPr bwMode="auto">
            <a:xfrm>
              <a:off x="18603912" y="16436151"/>
              <a:ext cx="727075" cy="190500"/>
            </a:xfrm>
            <a:prstGeom prst="rect">
              <a:avLst/>
            </a:prstGeom>
            <a:solidFill>
              <a:srgbClr val="FFFF66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2pPr>
              <a:lvl3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3pPr>
              <a:lvl4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4pPr>
              <a:lvl5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9pPr>
            </a:lstStyle>
            <a:p>
              <a:pPr algn="ctr"/>
              <a:r>
                <a:rPr lang="en-US" altLang="x-none" sz="1200" b="1"/>
                <a:t>2</a:t>
              </a:r>
            </a:p>
          </p:txBody>
        </p:sp>
        <p:sp>
          <p:nvSpPr>
            <p:cNvPr id="15368" name="Rectangle 89"/>
            <p:cNvSpPr>
              <a:spLocks noChangeArrowheads="1"/>
            </p:cNvSpPr>
            <p:nvPr/>
          </p:nvSpPr>
          <p:spPr bwMode="auto">
            <a:xfrm>
              <a:off x="20566062" y="16431389"/>
              <a:ext cx="727075" cy="190500"/>
            </a:xfrm>
            <a:prstGeom prst="rect">
              <a:avLst/>
            </a:prstGeom>
            <a:solidFill>
              <a:srgbClr val="00B0F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2pPr>
              <a:lvl3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3pPr>
              <a:lvl4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4pPr>
              <a:lvl5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9pPr>
            </a:lstStyle>
            <a:p>
              <a:pPr algn="ctr"/>
              <a:r>
                <a:rPr lang="en-US" altLang="x-none" sz="1200" b="1"/>
                <a:t>3</a:t>
              </a:r>
            </a:p>
          </p:txBody>
        </p:sp>
        <p:sp>
          <p:nvSpPr>
            <p:cNvPr id="15369" name="Text Box 12"/>
            <p:cNvSpPr txBox="1">
              <a:spLocks noChangeArrowheads="1"/>
            </p:cNvSpPr>
            <p:nvPr/>
          </p:nvSpPr>
          <p:spPr bwMode="auto">
            <a:xfrm>
              <a:off x="21844000" y="16347251"/>
              <a:ext cx="1127232" cy="3077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2pPr>
              <a:lvl3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3pPr>
              <a:lvl4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4pPr>
              <a:lvl5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9pPr>
            </a:lstStyle>
            <a:p>
              <a:r>
                <a:rPr lang="en-US" altLang="x-none" sz="1400" b="1"/>
                <a:t>poly A signal</a:t>
              </a:r>
            </a:p>
          </p:txBody>
        </p:sp>
        <p:sp>
          <p:nvSpPr>
            <p:cNvPr id="15370" name="Text Box 14"/>
            <p:cNvSpPr txBox="1">
              <a:spLocks noChangeArrowheads="1"/>
            </p:cNvSpPr>
            <p:nvPr/>
          </p:nvSpPr>
          <p:spPr bwMode="auto">
            <a:xfrm rot="16200000">
              <a:off x="20157637" y="15910787"/>
              <a:ext cx="550152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2pPr>
              <a:lvl3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3pPr>
              <a:lvl4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4pPr>
              <a:lvl5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9pPr>
            </a:lstStyle>
            <a:p>
              <a:r>
                <a:rPr lang="en-US" altLang="x-none" sz="1400" b="1"/>
                <a:t>2365</a:t>
              </a:r>
            </a:p>
          </p:txBody>
        </p:sp>
        <p:sp>
          <p:nvSpPr>
            <p:cNvPr id="15371" name="Text Box 15"/>
            <p:cNvSpPr txBox="1">
              <a:spLocks noChangeArrowheads="1"/>
            </p:cNvSpPr>
            <p:nvPr/>
          </p:nvSpPr>
          <p:spPr bwMode="auto">
            <a:xfrm rot="16200000">
              <a:off x="21086324" y="15910787"/>
              <a:ext cx="550152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2pPr>
              <a:lvl3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3pPr>
              <a:lvl4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4pPr>
              <a:lvl5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9pPr>
            </a:lstStyle>
            <a:p>
              <a:r>
                <a:rPr lang="en-US" altLang="x-none" sz="1400" b="1"/>
                <a:t>2992</a:t>
              </a:r>
            </a:p>
          </p:txBody>
        </p:sp>
        <p:sp>
          <p:nvSpPr>
            <p:cNvPr id="15372" name="Text Box 17"/>
            <p:cNvSpPr txBox="1">
              <a:spLocks noChangeArrowheads="1"/>
            </p:cNvSpPr>
            <p:nvPr/>
          </p:nvSpPr>
          <p:spPr bwMode="auto">
            <a:xfrm rot="16200000">
              <a:off x="19151162" y="15910787"/>
              <a:ext cx="550152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2pPr>
              <a:lvl3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3pPr>
              <a:lvl4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4pPr>
              <a:lvl5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9pPr>
            </a:lstStyle>
            <a:p>
              <a:r>
                <a:rPr lang="en-US" altLang="x-none" sz="1400" b="1"/>
                <a:t>1962</a:t>
              </a:r>
            </a:p>
          </p:txBody>
        </p:sp>
        <p:sp>
          <p:nvSpPr>
            <p:cNvPr id="15373" name="Text Box 18"/>
            <p:cNvSpPr txBox="1">
              <a:spLocks noChangeArrowheads="1"/>
            </p:cNvSpPr>
            <p:nvPr/>
          </p:nvSpPr>
          <p:spPr bwMode="auto">
            <a:xfrm rot="16200000">
              <a:off x="18151037" y="15910787"/>
              <a:ext cx="550152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2pPr>
              <a:lvl3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3pPr>
              <a:lvl4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4pPr>
              <a:lvl5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9pPr>
            </a:lstStyle>
            <a:p>
              <a:r>
                <a:rPr lang="en-US" altLang="x-none" sz="1400" b="1"/>
                <a:t>1344</a:t>
              </a:r>
            </a:p>
          </p:txBody>
        </p:sp>
        <p:sp>
          <p:nvSpPr>
            <p:cNvPr id="13" name="AutoShape 13"/>
            <p:cNvSpPr>
              <a:spLocks noChangeArrowheads="1"/>
            </p:cNvSpPr>
            <p:nvPr/>
          </p:nvSpPr>
          <p:spPr bwMode="auto">
            <a:xfrm>
              <a:off x="18367375" y="16347253"/>
              <a:ext cx="146050" cy="279401"/>
            </a:xfrm>
            <a:prstGeom prst="flowChartExtract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2pPr>
              <a:lvl3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3pPr>
              <a:lvl4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4pPr>
              <a:lvl5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9pPr>
            </a:lstStyle>
            <a:p>
              <a:pPr algn="ctr"/>
              <a:endParaRPr lang="x-none" altLang="x-none" sz="1400" b="1">
                <a:solidFill>
                  <a:srgbClr val="FFFFFF"/>
                </a:solidFill>
              </a:endParaRPr>
            </a:p>
          </p:txBody>
        </p:sp>
        <p:sp>
          <p:nvSpPr>
            <p:cNvPr id="14" name="AutoShape 13"/>
            <p:cNvSpPr>
              <a:spLocks noChangeArrowheads="1"/>
            </p:cNvSpPr>
            <p:nvPr/>
          </p:nvSpPr>
          <p:spPr bwMode="auto">
            <a:xfrm>
              <a:off x="19367500" y="16347253"/>
              <a:ext cx="146050" cy="279401"/>
            </a:xfrm>
            <a:prstGeom prst="flowChartExtract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2pPr>
              <a:lvl3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3pPr>
              <a:lvl4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4pPr>
              <a:lvl5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9pPr>
            </a:lstStyle>
            <a:p>
              <a:pPr algn="ctr"/>
              <a:endParaRPr lang="x-none" altLang="x-none" sz="1400" b="1">
                <a:solidFill>
                  <a:srgbClr val="FFFFFF"/>
                </a:solidFill>
              </a:endParaRPr>
            </a:p>
          </p:txBody>
        </p:sp>
        <p:sp>
          <p:nvSpPr>
            <p:cNvPr id="15" name="AutoShape 13"/>
            <p:cNvSpPr>
              <a:spLocks noChangeArrowheads="1"/>
            </p:cNvSpPr>
            <p:nvPr/>
          </p:nvSpPr>
          <p:spPr bwMode="auto">
            <a:xfrm>
              <a:off x="20373975" y="16347253"/>
              <a:ext cx="146050" cy="279401"/>
            </a:xfrm>
            <a:prstGeom prst="flowChartExtract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2pPr>
              <a:lvl3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3pPr>
              <a:lvl4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4pPr>
              <a:lvl5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9pPr>
            </a:lstStyle>
            <a:p>
              <a:pPr algn="ctr"/>
              <a:endParaRPr lang="x-none" altLang="x-none" sz="1400" b="1">
                <a:solidFill>
                  <a:srgbClr val="FFFFFF"/>
                </a:solidFill>
              </a:endParaRPr>
            </a:p>
          </p:txBody>
        </p:sp>
        <p:sp>
          <p:nvSpPr>
            <p:cNvPr id="16" name="AutoShape 13"/>
            <p:cNvSpPr>
              <a:spLocks noChangeArrowheads="1"/>
            </p:cNvSpPr>
            <p:nvPr/>
          </p:nvSpPr>
          <p:spPr bwMode="auto">
            <a:xfrm>
              <a:off x="21301075" y="16347253"/>
              <a:ext cx="147638" cy="279401"/>
            </a:xfrm>
            <a:prstGeom prst="flowChartExtract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2pPr>
              <a:lvl3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3pPr>
              <a:lvl4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4pPr>
              <a:lvl5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9pPr>
            </a:lstStyle>
            <a:p>
              <a:pPr algn="ctr"/>
              <a:endParaRPr lang="x-none" altLang="x-none" sz="1400" b="1">
                <a:solidFill>
                  <a:srgbClr val="FFFFFF"/>
                </a:solidFill>
              </a:endParaRPr>
            </a:p>
          </p:txBody>
        </p:sp>
        <p:pic>
          <p:nvPicPr>
            <p:cNvPr id="15378" name="Picture 2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353" t="17163" r="18642" b="7130"/>
            <a:stretch>
              <a:fillRect/>
            </a:stretch>
          </p:blipFill>
          <p:spPr bwMode="auto">
            <a:xfrm>
              <a:off x="18934112" y="19484163"/>
              <a:ext cx="1463675" cy="952500"/>
            </a:xfrm>
            <a:prstGeom prst="rect">
              <a:avLst/>
            </a:prstGeom>
            <a:noFill/>
            <a:ln w="9525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379" name="Picture 2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602" t="14371" r="23625" b="31995"/>
            <a:stretch>
              <a:fillRect/>
            </a:stretch>
          </p:blipFill>
          <p:spPr bwMode="auto">
            <a:xfrm>
              <a:off x="20526375" y="19484163"/>
              <a:ext cx="1414462" cy="952500"/>
            </a:xfrm>
            <a:prstGeom prst="rect">
              <a:avLst/>
            </a:prstGeom>
            <a:noFill/>
            <a:ln w="9525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380" name="Picture 28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828" t="14861" r="23218" b="19585"/>
            <a:stretch>
              <a:fillRect/>
            </a:stretch>
          </p:blipFill>
          <p:spPr bwMode="auto">
            <a:xfrm>
              <a:off x="17335500" y="19484163"/>
              <a:ext cx="1422400" cy="952500"/>
            </a:xfrm>
            <a:prstGeom prst="rect">
              <a:avLst/>
            </a:prstGeom>
            <a:noFill/>
            <a:ln w="9525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20" name="Straight Connector 19"/>
            <p:cNvCxnSpPr/>
            <p:nvPr/>
          </p:nvCxnSpPr>
          <p:spPr>
            <a:xfrm>
              <a:off x="17618075" y="17990319"/>
              <a:ext cx="3883025" cy="1587"/>
            </a:xfrm>
            <a:prstGeom prst="line">
              <a:avLst/>
            </a:prstGeom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stealth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17618075" y="18237970"/>
              <a:ext cx="2921000" cy="1587"/>
            </a:xfrm>
            <a:prstGeom prst="line">
              <a:avLst/>
            </a:prstGeom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stealth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17605375" y="18707871"/>
              <a:ext cx="879475" cy="1587"/>
            </a:xfrm>
            <a:prstGeom prst="line">
              <a:avLst/>
            </a:prstGeom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stealth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384" name="Rectangle 89"/>
            <p:cNvSpPr>
              <a:spLocks noChangeArrowheads="1"/>
            </p:cNvSpPr>
            <p:nvPr/>
          </p:nvSpPr>
          <p:spPr bwMode="auto">
            <a:xfrm>
              <a:off x="17683162" y="20530326"/>
              <a:ext cx="727075" cy="188912"/>
            </a:xfrm>
            <a:prstGeom prst="rect">
              <a:avLst/>
            </a:prstGeom>
            <a:solidFill>
              <a:srgbClr val="FF6666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2pPr>
              <a:lvl3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3pPr>
              <a:lvl4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4pPr>
              <a:lvl5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9pPr>
            </a:lstStyle>
            <a:p>
              <a:pPr algn="ctr"/>
              <a:r>
                <a:rPr lang="en-US" altLang="x-none" sz="1200" b="1"/>
                <a:t>1</a:t>
              </a:r>
            </a:p>
          </p:txBody>
        </p:sp>
        <p:sp>
          <p:nvSpPr>
            <p:cNvPr id="15385" name="Rectangle 89"/>
            <p:cNvSpPr>
              <a:spLocks noChangeArrowheads="1"/>
            </p:cNvSpPr>
            <p:nvPr/>
          </p:nvSpPr>
          <p:spPr bwMode="auto">
            <a:xfrm>
              <a:off x="19302412" y="20530326"/>
              <a:ext cx="727075" cy="188912"/>
            </a:xfrm>
            <a:prstGeom prst="rect">
              <a:avLst/>
            </a:prstGeom>
            <a:solidFill>
              <a:srgbClr val="FFFF66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2pPr>
              <a:lvl3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3pPr>
              <a:lvl4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4pPr>
              <a:lvl5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9pPr>
            </a:lstStyle>
            <a:p>
              <a:pPr algn="ctr"/>
              <a:r>
                <a:rPr lang="en-US" altLang="x-none" sz="1200" b="1"/>
                <a:t>2</a:t>
              </a:r>
            </a:p>
          </p:txBody>
        </p:sp>
        <p:sp>
          <p:nvSpPr>
            <p:cNvPr id="15386" name="Rectangle 89"/>
            <p:cNvSpPr>
              <a:spLocks noChangeArrowheads="1"/>
            </p:cNvSpPr>
            <p:nvPr/>
          </p:nvSpPr>
          <p:spPr bwMode="auto">
            <a:xfrm>
              <a:off x="20824825" y="20525563"/>
              <a:ext cx="727075" cy="188913"/>
            </a:xfrm>
            <a:prstGeom prst="rect">
              <a:avLst/>
            </a:prstGeom>
            <a:solidFill>
              <a:srgbClr val="00B0F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2pPr>
              <a:lvl3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3pPr>
              <a:lvl4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4pPr>
              <a:lvl5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9pPr>
            </a:lstStyle>
            <a:p>
              <a:pPr algn="ctr"/>
              <a:r>
                <a:rPr lang="en-US" altLang="x-none" sz="1200" b="1"/>
                <a:t>3</a:t>
              </a:r>
            </a:p>
          </p:txBody>
        </p:sp>
        <p:sp>
          <p:nvSpPr>
            <p:cNvPr id="15387" name="Text Box 18"/>
            <p:cNvSpPr txBox="1">
              <a:spLocks noChangeArrowheads="1"/>
            </p:cNvSpPr>
            <p:nvPr/>
          </p:nvSpPr>
          <p:spPr bwMode="auto">
            <a:xfrm>
              <a:off x="16694150" y="19647676"/>
              <a:ext cx="458780" cy="3077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2pPr>
              <a:lvl3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3pPr>
              <a:lvl4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4pPr>
              <a:lvl5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9pPr>
            </a:lstStyle>
            <a:p>
              <a:r>
                <a:rPr lang="en-US" altLang="x-none" sz="1400" b="1"/>
                <a:t>3kb</a:t>
              </a:r>
            </a:p>
          </p:txBody>
        </p:sp>
        <p:sp>
          <p:nvSpPr>
            <p:cNvPr id="15388" name="Line 19"/>
            <p:cNvSpPr>
              <a:spLocks noChangeShapeType="1"/>
            </p:cNvSpPr>
            <p:nvPr/>
          </p:nvSpPr>
          <p:spPr bwMode="auto">
            <a:xfrm>
              <a:off x="17140237" y="19827063"/>
              <a:ext cx="203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9" name="Line 20"/>
            <p:cNvSpPr>
              <a:spLocks noChangeShapeType="1"/>
            </p:cNvSpPr>
            <p:nvPr/>
          </p:nvSpPr>
          <p:spPr bwMode="auto">
            <a:xfrm>
              <a:off x="17140237" y="20004863"/>
              <a:ext cx="203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0" name="Line 21"/>
            <p:cNvSpPr>
              <a:spLocks noChangeShapeType="1"/>
            </p:cNvSpPr>
            <p:nvPr/>
          </p:nvSpPr>
          <p:spPr bwMode="auto">
            <a:xfrm>
              <a:off x="17140237" y="20244576"/>
              <a:ext cx="203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1" name="Text Box 22"/>
            <p:cNvSpPr txBox="1">
              <a:spLocks noChangeArrowheads="1"/>
            </p:cNvSpPr>
            <p:nvPr/>
          </p:nvSpPr>
          <p:spPr bwMode="auto">
            <a:xfrm>
              <a:off x="16544925" y="19831826"/>
              <a:ext cx="598241" cy="3077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2pPr>
              <a:lvl3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3pPr>
              <a:lvl4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4pPr>
              <a:lvl5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9pPr>
            </a:lstStyle>
            <a:p>
              <a:r>
                <a:rPr lang="en-US" altLang="x-none" sz="1400" b="1"/>
                <a:t>2.4kb</a:t>
              </a:r>
            </a:p>
          </p:txBody>
        </p:sp>
        <p:sp>
          <p:nvSpPr>
            <p:cNvPr id="15392" name="Text Box 23"/>
            <p:cNvSpPr txBox="1">
              <a:spLocks noChangeArrowheads="1"/>
            </p:cNvSpPr>
            <p:nvPr/>
          </p:nvSpPr>
          <p:spPr bwMode="auto">
            <a:xfrm>
              <a:off x="16544925" y="20065188"/>
              <a:ext cx="598241" cy="3077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2pPr>
              <a:lvl3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3pPr>
              <a:lvl4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4pPr>
              <a:lvl5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9pPr>
            </a:lstStyle>
            <a:p>
              <a:r>
                <a:rPr lang="en-US" altLang="x-none" sz="1400" b="1"/>
                <a:t>1.4kb</a:t>
              </a:r>
            </a:p>
          </p:txBody>
        </p:sp>
        <p:sp>
          <p:nvSpPr>
            <p:cNvPr id="15393" name="TextBox 48"/>
            <p:cNvSpPr txBox="1">
              <a:spLocks noChangeArrowheads="1"/>
            </p:cNvSpPr>
            <p:nvPr/>
          </p:nvSpPr>
          <p:spPr bwMode="auto">
            <a:xfrm>
              <a:off x="16465550" y="16583789"/>
              <a:ext cx="325437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2pPr>
              <a:lvl3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3pPr>
              <a:lvl4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4pPr>
              <a:lvl5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9pPr>
            </a:lstStyle>
            <a:p>
              <a:r>
                <a:rPr lang="en-US" altLang="x-none" sz="1400" b="1"/>
                <a:t>5’</a:t>
              </a:r>
            </a:p>
          </p:txBody>
        </p:sp>
        <p:sp>
          <p:nvSpPr>
            <p:cNvPr id="15394" name="TextBox 49"/>
            <p:cNvSpPr txBox="1">
              <a:spLocks noChangeArrowheads="1"/>
            </p:cNvSpPr>
            <p:nvPr/>
          </p:nvSpPr>
          <p:spPr bwMode="auto">
            <a:xfrm>
              <a:off x="21493162" y="16586964"/>
              <a:ext cx="325438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2pPr>
              <a:lvl3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3pPr>
              <a:lvl4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4pPr>
              <a:lvl5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9pPr>
            </a:lstStyle>
            <a:p>
              <a:r>
                <a:rPr lang="en-US" altLang="x-none" sz="1400" b="1"/>
                <a:t>3’</a:t>
              </a:r>
            </a:p>
          </p:txBody>
        </p:sp>
        <p:sp>
          <p:nvSpPr>
            <p:cNvPr id="15395" name="Text Box 23"/>
            <p:cNvSpPr txBox="1">
              <a:spLocks noChangeArrowheads="1"/>
            </p:cNvSpPr>
            <p:nvPr/>
          </p:nvSpPr>
          <p:spPr bwMode="auto">
            <a:xfrm>
              <a:off x="16503650" y="20430313"/>
              <a:ext cx="624915" cy="3077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2pPr>
              <a:lvl3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3pPr>
              <a:lvl4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4pPr>
              <a:lvl5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9pPr>
            </a:lstStyle>
            <a:p>
              <a:r>
                <a:rPr lang="en-US" altLang="x-none" sz="1400" b="1"/>
                <a:t>probe</a:t>
              </a:r>
            </a:p>
          </p:txBody>
        </p:sp>
        <p:sp>
          <p:nvSpPr>
            <p:cNvPr id="15396" name="Line 21"/>
            <p:cNvSpPr>
              <a:spLocks noChangeShapeType="1"/>
            </p:cNvSpPr>
            <p:nvPr/>
          </p:nvSpPr>
          <p:spPr bwMode="auto">
            <a:xfrm>
              <a:off x="17140237" y="20622401"/>
              <a:ext cx="203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17332325" y="19484160"/>
              <a:ext cx="4608513" cy="952502"/>
            </a:xfrm>
            <a:prstGeom prst="rect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2pPr>
              <a:lvl3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3pPr>
              <a:lvl4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4pPr>
              <a:lvl5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9pPr>
            </a:lstStyle>
            <a:p>
              <a:pPr algn="ctr"/>
              <a:endParaRPr lang="x-none" altLang="x-none">
                <a:solidFill>
                  <a:srgbClr val="FFFFFF"/>
                </a:solidFill>
              </a:endParaRPr>
            </a:p>
          </p:txBody>
        </p:sp>
        <p:sp>
          <p:nvSpPr>
            <p:cNvPr id="15398" name="Text Box 22"/>
            <p:cNvSpPr txBox="1">
              <a:spLocks noChangeArrowheads="1"/>
            </p:cNvSpPr>
            <p:nvPr/>
          </p:nvSpPr>
          <p:spPr bwMode="auto">
            <a:xfrm rot="-5400000">
              <a:off x="20131615" y="17089772"/>
              <a:ext cx="633945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2pPr>
              <a:lvl3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3pPr>
              <a:lvl4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4pPr>
              <a:lvl5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9pPr>
            </a:lstStyle>
            <a:p>
              <a:r>
                <a:rPr lang="en-US" altLang="x-none" sz="1400" b="1"/>
                <a:t>25/92</a:t>
              </a:r>
            </a:p>
          </p:txBody>
        </p:sp>
        <p:sp>
          <p:nvSpPr>
            <p:cNvPr id="15399" name="Line 24"/>
            <p:cNvSpPr>
              <a:spLocks noChangeShapeType="1"/>
            </p:cNvSpPr>
            <p:nvPr/>
          </p:nvSpPr>
          <p:spPr bwMode="auto">
            <a:xfrm flipV="1">
              <a:off x="20448587" y="16872714"/>
              <a:ext cx="0" cy="127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0" name="Text Box 83"/>
            <p:cNvSpPr txBox="1">
              <a:spLocks noChangeArrowheads="1"/>
            </p:cNvSpPr>
            <p:nvPr/>
          </p:nvSpPr>
          <p:spPr bwMode="auto">
            <a:xfrm rot="16200000">
              <a:off x="20416489" y="16964887"/>
              <a:ext cx="367409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2pPr>
              <a:lvl3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3pPr>
              <a:lvl4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4pPr>
              <a:lvl5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9pPr>
            </a:lstStyle>
            <a:p>
              <a:r>
                <a:rPr lang="en-US" altLang="x-none" sz="1400" b="1"/>
                <a:t>24</a:t>
              </a:r>
            </a:p>
          </p:txBody>
        </p:sp>
        <p:sp>
          <p:nvSpPr>
            <p:cNvPr id="15401" name="Line 98"/>
            <p:cNvSpPr>
              <a:spLocks noChangeShapeType="1"/>
            </p:cNvSpPr>
            <p:nvPr/>
          </p:nvSpPr>
          <p:spPr bwMode="auto">
            <a:xfrm flipV="1">
              <a:off x="20600987" y="16872714"/>
              <a:ext cx="0" cy="127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2" name="Text Box 84"/>
            <p:cNvSpPr txBox="1">
              <a:spLocks noChangeArrowheads="1"/>
            </p:cNvSpPr>
            <p:nvPr/>
          </p:nvSpPr>
          <p:spPr bwMode="auto">
            <a:xfrm rot="16200000">
              <a:off x="20521615" y="17014894"/>
              <a:ext cx="45878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2pPr>
              <a:lvl3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3pPr>
              <a:lvl4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4pPr>
              <a:lvl5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9pPr>
            </a:lstStyle>
            <a:p>
              <a:r>
                <a:rPr lang="en-US" altLang="x-none" sz="1400" b="1"/>
                <a:t>361</a:t>
              </a:r>
            </a:p>
          </p:txBody>
        </p:sp>
        <p:sp>
          <p:nvSpPr>
            <p:cNvPr id="15403" name="Line 99"/>
            <p:cNvSpPr>
              <a:spLocks noChangeShapeType="1"/>
            </p:cNvSpPr>
            <p:nvPr/>
          </p:nvSpPr>
          <p:spPr bwMode="auto">
            <a:xfrm flipV="1">
              <a:off x="20751800" y="16872714"/>
              <a:ext cx="0" cy="127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4" name="Text Box 85"/>
            <p:cNvSpPr txBox="1">
              <a:spLocks noChangeArrowheads="1"/>
            </p:cNvSpPr>
            <p:nvPr/>
          </p:nvSpPr>
          <p:spPr bwMode="auto">
            <a:xfrm rot="16200000">
              <a:off x="20609047" y="17089506"/>
              <a:ext cx="598242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2pPr>
              <a:lvl3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3pPr>
              <a:lvl4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4pPr>
              <a:lvl5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9pPr>
            </a:lstStyle>
            <a:p>
              <a:r>
                <a:rPr lang="en-US" altLang="x-none" sz="1400" b="1"/>
                <a:t>203.1</a:t>
              </a:r>
            </a:p>
          </p:txBody>
        </p:sp>
        <p:sp>
          <p:nvSpPr>
            <p:cNvPr id="15405" name="Line 100"/>
            <p:cNvSpPr>
              <a:spLocks noChangeShapeType="1"/>
            </p:cNvSpPr>
            <p:nvPr/>
          </p:nvSpPr>
          <p:spPr bwMode="auto">
            <a:xfrm flipV="1">
              <a:off x="20908962" y="16872714"/>
              <a:ext cx="0" cy="127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6" name="Text Box 86"/>
            <p:cNvSpPr txBox="1">
              <a:spLocks noChangeArrowheads="1"/>
            </p:cNvSpPr>
            <p:nvPr/>
          </p:nvSpPr>
          <p:spPr bwMode="auto">
            <a:xfrm rot="-5400000">
              <a:off x="20653375" y="17190213"/>
              <a:ext cx="833437" cy="3063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2pPr>
              <a:lvl3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3pPr>
              <a:lvl4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4pPr>
              <a:lvl5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9pPr>
            </a:lstStyle>
            <a:p>
              <a:r>
                <a:rPr lang="en-US" altLang="x-none" sz="1400" b="1"/>
                <a:t>221/222</a:t>
              </a:r>
            </a:p>
          </p:txBody>
        </p:sp>
        <p:sp>
          <p:nvSpPr>
            <p:cNvPr id="15407" name="Line 101"/>
            <p:cNvSpPr>
              <a:spLocks noChangeShapeType="1"/>
            </p:cNvSpPr>
            <p:nvPr/>
          </p:nvSpPr>
          <p:spPr bwMode="auto">
            <a:xfrm flipV="1">
              <a:off x="21070887" y="16872714"/>
              <a:ext cx="0" cy="127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8" name="Text Box 87"/>
            <p:cNvSpPr txBox="1">
              <a:spLocks noChangeArrowheads="1"/>
            </p:cNvSpPr>
            <p:nvPr/>
          </p:nvSpPr>
          <p:spPr bwMode="auto">
            <a:xfrm rot="16200000">
              <a:off x="21010565" y="17014894"/>
              <a:ext cx="45878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2pPr>
              <a:lvl3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3pPr>
              <a:lvl4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4pPr>
              <a:lvl5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9pPr>
            </a:lstStyle>
            <a:p>
              <a:r>
                <a:rPr lang="en-US" altLang="x-none" sz="1400" b="1"/>
                <a:t>182</a:t>
              </a:r>
            </a:p>
          </p:txBody>
        </p:sp>
        <p:sp>
          <p:nvSpPr>
            <p:cNvPr id="15409" name="Line 102"/>
            <p:cNvSpPr>
              <a:spLocks noChangeShapeType="1"/>
            </p:cNvSpPr>
            <p:nvPr/>
          </p:nvSpPr>
          <p:spPr bwMode="auto">
            <a:xfrm flipV="1">
              <a:off x="21240750" y="16872714"/>
              <a:ext cx="0" cy="127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0" name="Text Box 88"/>
            <p:cNvSpPr txBox="1">
              <a:spLocks noChangeArrowheads="1"/>
            </p:cNvSpPr>
            <p:nvPr/>
          </p:nvSpPr>
          <p:spPr bwMode="auto">
            <a:xfrm rot="-5400000">
              <a:off x="21259007" y="16914782"/>
              <a:ext cx="284162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2pPr>
              <a:lvl3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3pPr>
              <a:lvl4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4pPr>
              <a:lvl5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9pPr>
            </a:lstStyle>
            <a:p>
              <a:r>
                <a:rPr lang="en-US" altLang="x-none" sz="1400" b="1"/>
                <a:t>9</a:t>
              </a:r>
            </a:p>
          </p:txBody>
        </p:sp>
        <p:sp>
          <p:nvSpPr>
            <p:cNvPr id="15411" name="Line 103"/>
            <p:cNvSpPr>
              <a:spLocks noChangeShapeType="1"/>
            </p:cNvSpPr>
            <p:nvPr/>
          </p:nvSpPr>
          <p:spPr bwMode="auto">
            <a:xfrm flipV="1">
              <a:off x="21393150" y="16872714"/>
              <a:ext cx="0" cy="127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2" name="Text Box 12"/>
            <p:cNvSpPr txBox="1">
              <a:spLocks noChangeArrowheads="1"/>
            </p:cNvSpPr>
            <p:nvPr/>
          </p:nvSpPr>
          <p:spPr bwMode="auto">
            <a:xfrm>
              <a:off x="21844000" y="16934626"/>
              <a:ext cx="1011239" cy="677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2pPr>
              <a:lvl3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3pPr>
              <a:lvl4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4pPr>
              <a:lvl5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9pPr>
            </a:lstStyle>
            <a:p>
              <a:r>
                <a:rPr lang="en-US" altLang="x-none" sz="1400" b="1"/>
                <a:t>predicted</a:t>
              </a:r>
            </a:p>
            <a:p>
              <a:r>
                <a:rPr lang="en-US" altLang="x-none" sz="1400" b="1"/>
                <a:t>miRNA site</a:t>
              </a:r>
            </a:p>
            <a:p>
              <a:r>
                <a:rPr lang="en-US" altLang="x-none" sz="1000" b="1"/>
                <a:t>(Targetscan)</a:t>
              </a:r>
            </a:p>
          </p:txBody>
        </p:sp>
        <p:sp>
          <p:nvSpPr>
            <p:cNvPr id="15413" name="Line 19"/>
            <p:cNvSpPr>
              <a:spLocks noChangeShapeType="1"/>
            </p:cNvSpPr>
            <p:nvPr/>
          </p:nvSpPr>
          <p:spPr bwMode="auto">
            <a:xfrm>
              <a:off x="21647150" y="16520289"/>
              <a:ext cx="2032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4" name="Line 20"/>
            <p:cNvSpPr>
              <a:spLocks noChangeShapeType="1"/>
            </p:cNvSpPr>
            <p:nvPr/>
          </p:nvSpPr>
          <p:spPr bwMode="auto">
            <a:xfrm>
              <a:off x="21647150" y="17150526"/>
              <a:ext cx="2032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5" name="Text Box 18"/>
            <p:cNvSpPr txBox="1">
              <a:spLocks noChangeArrowheads="1"/>
            </p:cNvSpPr>
            <p:nvPr/>
          </p:nvSpPr>
          <p:spPr bwMode="auto">
            <a:xfrm>
              <a:off x="21516975" y="17845851"/>
              <a:ext cx="458780" cy="3077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2pPr>
              <a:lvl3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3pPr>
              <a:lvl4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4pPr>
              <a:lvl5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9pPr>
            </a:lstStyle>
            <a:p>
              <a:r>
                <a:rPr lang="en-US" altLang="x-none" sz="1400" b="1"/>
                <a:t>3kb</a:t>
              </a:r>
            </a:p>
          </p:txBody>
        </p:sp>
        <p:sp>
          <p:nvSpPr>
            <p:cNvPr id="15416" name="Text Box 22"/>
            <p:cNvSpPr txBox="1">
              <a:spLocks noChangeArrowheads="1"/>
            </p:cNvSpPr>
            <p:nvPr/>
          </p:nvSpPr>
          <p:spPr bwMode="auto">
            <a:xfrm>
              <a:off x="20529550" y="18101439"/>
              <a:ext cx="598241" cy="3077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2pPr>
              <a:lvl3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3pPr>
              <a:lvl4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4pPr>
              <a:lvl5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9pPr>
            </a:lstStyle>
            <a:p>
              <a:r>
                <a:rPr lang="en-US" altLang="x-none" sz="1400" b="1"/>
                <a:t>2.4kb</a:t>
              </a:r>
            </a:p>
          </p:txBody>
        </p:sp>
        <p:sp>
          <p:nvSpPr>
            <p:cNvPr id="15417" name="Text Box 23"/>
            <p:cNvSpPr txBox="1">
              <a:spLocks noChangeArrowheads="1"/>
            </p:cNvSpPr>
            <p:nvPr/>
          </p:nvSpPr>
          <p:spPr bwMode="auto">
            <a:xfrm>
              <a:off x="18511837" y="18545939"/>
              <a:ext cx="598241" cy="3077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2pPr>
              <a:lvl3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3pPr>
              <a:lvl4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4pPr>
              <a:lvl5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9pPr>
            </a:lstStyle>
            <a:p>
              <a:r>
                <a:rPr lang="en-US" altLang="x-none" sz="1400" b="1"/>
                <a:t>1.4kb</a:t>
              </a:r>
            </a:p>
          </p:txBody>
        </p:sp>
        <p:sp>
          <p:nvSpPr>
            <p:cNvPr id="15418" name="Text Box 25"/>
            <p:cNvSpPr txBox="1">
              <a:spLocks noChangeArrowheads="1"/>
            </p:cNvSpPr>
            <p:nvPr/>
          </p:nvSpPr>
          <p:spPr bwMode="auto">
            <a:xfrm>
              <a:off x="16411575" y="15688439"/>
              <a:ext cx="324128" cy="3693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2pPr>
              <a:lvl3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3pPr>
              <a:lvl4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4pPr>
              <a:lvl5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9pPr>
            </a:lstStyle>
            <a:p>
              <a:r>
                <a:rPr lang="en-US" altLang="x-none" b="1" dirty="0" smtClean="0"/>
                <a:t>A</a:t>
              </a:r>
              <a:endParaRPr lang="en-US" altLang="x-none" b="1" dirty="0"/>
            </a:p>
          </p:txBody>
        </p:sp>
        <p:sp>
          <p:nvSpPr>
            <p:cNvPr id="15419" name="Text Box 26"/>
            <p:cNvSpPr txBox="1">
              <a:spLocks noChangeArrowheads="1"/>
            </p:cNvSpPr>
            <p:nvPr/>
          </p:nvSpPr>
          <p:spPr bwMode="auto">
            <a:xfrm>
              <a:off x="16421735" y="19168251"/>
              <a:ext cx="314510" cy="3693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2pPr>
              <a:lvl3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3pPr>
              <a:lvl4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4pPr>
              <a:lvl5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9pPr>
            </a:lstStyle>
            <a:p>
              <a:r>
                <a:rPr lang="en-US" altLang="x-none" b="1" dirty="0" smtClean="0"/>
                <a:t>B</a:t>
              </a:r>
              <a:endParaRPr lang="en-US" altLang="x-none" b="1" dirty="0"/>
            </a:p>
          </p:txBody>
        </p:sp>
        <p:cxnSp>
          <p:nvCxnSpPr>
            <p:cNvPr id="59" name="Straight Connector 58"/>
            <p:cNvCxnSpPr/>
            <p:nvPr/>
          </p:nvCxnSpPr>
          <p:spPr>
            <a:xfrm>
              <a:off x="17618075" y="18485621"/>
              <a:ext cx="1757363" cy="1587"/>
            </a:xfrm>
            <a:prstGeom prst="line">
              <a:avLst/>
            </a:prstGeom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stealth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421" name="Text Box 22"/>
            <p:cNvSpPr txBox="1">
              <a:spLocks noChangeArrowheads="1"/>
            </p:cNvSpPr>
            <p:nvPr/>
          </p:nvSpPr>
          <p:spPr bwMode="auto">
            <a:xfrm>
              <a:off x="19367500" y="18330039"/>
              <a:ext cx="598241" cy="3077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2pPr>
              <a:lvl3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3pPr>
              <a:lvl4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4pPr>
              <a:lvl5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9pPr>
            </a:lstStyle>
            <a:p>
              <a:r>
                <a:rPr lang="en-US" altLang="x-none" sz="1400" b="1"/>
                <a:t>1.9kb</a:t>
              </a:r>
            </a:p>
          </p:txBody>
        </p:sp>
        <p:cxnSp>
          <p:nvCxnSpPr>
            <p:cNvPr id="61" name="Straight Connector 60"/>
            <p:cNvCxnSpPr/>
            <p:nvPr/>
          </p:nvCxnSpPr>
          <p:spPr>
            <a:xfrm rot="5400000" flipH="1" flipV="1">
              <a:off x="16683830" y="17795850"/>
              <a:ext cx="1854204" cy="1587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423" name="TextBox 61"/>
            <p:cNvSpPr txBox="1">
              <a:spLocks noChangeArrowheads="1"/>
            </p:cNvSpPr>
            <p:nvPr/>
          </p:nvSpPr>
          <p:spPr bwMode="auto">
            <a:xfrm>
              <a:off x="17319625" y="19239875"/>
              <a:ext cx="473206" cy="2616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2pPr>
              <a:lvl3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3pPr>
              <a:lvl4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4pPr>
              <a:lvl5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9pPr>
            </a:lstStyle>
            <a:p>
              <a:r>
                <a:rPr lang="en-US" altLang="x-none" sz="1100" b="1"/>
                <a:t>HeLa</a:t>
              </a:r>
            </a:p>
          </p:txBody>
        </p:sp>
        <p:sp>
          <p:nvSpPr>
            <p:cNvPr id="15424" name="TextBox 62"/>
            <p:cNvSpPr txBox="1">
              <a:spLocks noChangeArrowheads="1"/>
            </p:cNvSpPr>
            <p:nvPr/>
          </p:nvSpPr>
          <p:spPr bwMode="auto">
            <a:xfrm>
              <a:off x="17851757" y="19239875"/>
              <a:ext cx="335348" cy="2616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2pPr>
              <a:lvl3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3pPr>
              <a:lvl4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4pPr>
              <a:lvl5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9pPr>
            </a:lstStyle>
            <a:p>
              <a:r>
                <a:rPr lang="en-US" altLang="x-none" sz="1100" b="1"/>
                <a:t>5B</a:t>
              </a:r>
            </a:p>
          </p:txBody>
        </p:sp>
        <p:sp>
          <p:nvSpPr>
            <p:cNvPr id="15425" name="TextBox 63"/>
            <p:cNvSpPr txBox="1">
              <a:spLocks noChangeArrowheads="1"/>
            </p:cNvSpPr>
            <p:nvPr/>
          </p:nvSpPr>
          <p:spPr bwMode="auto">
            <a:xfrm>
              <a:off x="18270005" y="19239875"/>
              <a:ext cx="497252" cy="2616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2pPr>
              <a:lvl3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3pPr>
              <a:lvl4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4pPr>
              <a:lvl5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9pPr>
            </a:lstStyle>
            <a:p>
              <a:r>
                <a:rPr lang="en-US" altLang="x-none" sz="1100" b="1"/>
                <a:t>Huh7</a:t>
              </a:r>
            </a:p>
          </p:txBody>
        </p:sp>
        <p:sp>
          <p:nvSpPr>
            <p:cNvPr id="15426" name="TextBox 64"/>
            <p:cNvSpPr txBox="1">
              <a:spLocks noChangeArrowheads="1"/>
            </p:cNvSpPr>
            <p:nvPr/>
          </p:nvSpPr>
          <p:spPr bwMode="auto">
            <a:xfrm>
              <a:off x="18882615" y="19239875"/>
              <a:ext cx="473206" cy="2616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2pPr>
              <a:lvl3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3pPr>
              <a:lvl4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4pPr>
              <a:lvl5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9pPr>
            </a:lstStyle>
            <a:p>
              <a:r>
                <a:rPr lang="en-US" altLang="x-none" sz="1100" b="1"/>
                <a:t>HeLa</a:t>
              </a:r>
            </a:p>
          </p:txBody>
        </p:sp>
        <p:sp>
          <p:nvSpPr>
            <p:cNvPr id="15427" name="TextBox 65"/>
            <p:cNvSpPr txBox="1">
              <a:spLocks noChangeArrowheads="1"/>
            </p:cNvSpPr>
            <p:nvPr/>
          </p:nvSpPr>
          <p:spPr bwMode="auto">
            <a:xfrm>
              <a:off x="19440148" y="19239875"/>
              <a:ext cx="335348" cy="2616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2pPr>
              <a:lvl3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3pPr>
              <a:lvl4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4pPr>
              <a:lvl5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9pPr>
            </a:lstStyle>
            <a:p>
              <a:r>
                <a:rPr lang="en-US" altLang="x-none" sz="1100" b="1"/>
                <a:t>5B</a:t>
              </a:r>
            </a:p>
          </p:txBody>
        </p:sp>
        <p:sp>
          <p:nvSpPr>
            <p:cNvPr id="15428" name="TextBox 66"/>
            <p:cNvSpPr txBox="1">
              <a:spLocks noChangeArrowheads="1"/>
            </p:cNvSpPr>
            <p:nvPr/>
          </p:nvSpPr>
          <p:spPr bwMode="auto">
            <a:xfrm>
              <a:off x="19849929" y="19239875"/>
              <a:ext cx="497252" cy="2616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2pPr>
              <a:lvl3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3pPr>
              <a:lvl4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4pPr>
              <a:lvl5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9pPr>
            </a:lstStyle>
            <a:p>
              <a:r>
                <a:rPr lang="en-US" altLang="x-none" sz="1100" b="1"/>
                <a:t>Huh7</a:t>
              </a:r>
            </a:p>
          </p:txBody>
        </p:sp>
        <p:sp>
          <p:nvSpPr>
            <p:cNvPr id="15429" name="TextBox 67"/>
            <p:cNvSpPr txBox="1">
              <a:spLocks noChangeArrowheads="1"/>
            </p:cNvSpPr>
            <p:nvPr/>
          </p:nvSpPr>
          <p:spPr bwMode="auto">
            <a:xfrm>
              <a:off x="20513675" y="19239875"/>
              <a:ext cx="473206" cy="2616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2pPr>
              <a:lvl3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3pPr>
              <a:lvl4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4pPr>
              <a:lvl5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9pPr>
            </a:lstStyle>
            <a:p>
              <a:r>
                <a:rPr lang="en-US" altLang="x-none" sz="1100" b="1"/>
                <a:t>HeLa</a:t>
              </a:r>
            </a:p>
          </p:txBody>
        </p:sp>
        <p:sp>
          <p:nvSpPr>
            <p:cNvPr id="15430" name="TextBox 68"/>
            <p:cNvSpPr txBox="1">
              <a:spLocks noChangeArrowheads="1"/>
            </p:cNvSpPr>
            <p:nvPr/>
          </p:nvSpPr>
          <p:spPr bwMode="auto">
            <a:xfrm>
              <a:off x="21054274" y="19239875"/>
              <a:ext cx="335348" cy="2616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2pPr>
              <a:lvl3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3pPr>
              <a:lvl4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4pPr>
              <a:lvl5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9pPr>
            </a:lstStyle>
            <a:p>
              <a:r>
                <a:rPr lang="en-US" altLang="x-none" sz="1100" b="1"/>
                <a:t>5B</a:t>
              </a:r>
            </a:p>
          </p:txBody>
        </p:sp>
        <p:sp>
          <p:nvSpPr>
            <p:cNvPr id="15431" name="TextBox 69"/>
            <p:cNvSpPr txBox="1">
              <a:spLocks noChangeArrowheads="1"/>
            </p:cNvSpPr>
            <p:nvPr/>
          </p:nvSpPr>
          <p:spPr bwMode="auto">
            <a:xfrm>
              <a:off x="21480989" y="19239875"/>
              <a:ext cx="497252" cy="2616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2pPr>
              <a:lvl3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3pPr>
              <a:lvl4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4pPr>
              <a:lvl5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9pPr>
            </a:lstStyle>
            <a:p>
              <a:r>
                <a:rPr lang="en-US" altLang="x-none" sz="1100" b="1"/>
                <a:t>Huh7</a:t>
              </a:r>
            </a:p>
          </p:txBody>
        </p:sp>
        <p:sp>
          <p:nvSpPr>
            <p:cNvPr id="15432" name="Text Box 84"/>
            <p:cNvSpPr txBox="1">
              <a:spLocks noChangeArrowheads="1"/>
            </p:cNvSpPr>
            <p:nvPr/>
          </p:nvSpPr>
          <p:spPr bwMode="auto">
            <a:xfrm rot="16200000">
              <a:off x="18475425" y="17014908"/>
              <a:ext cx="45878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2pPr>
              <a:lvl3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3pPr>
              <a:lvl4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4pPr>
              <a:lvl5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9pPr>
            </a:lstStyle>
            <a:p>
              <a:r>
                <a:rPr lang="en-US" altLang="x-none" sz="1400" b="1"/>
                <a:t>183</a:t>
              </a:r>
            </a:p>
          </p:txBody>
        </p:sp>
        <p:sp>
          <p:nvSpPr>
            <p:cNvPr id="15433" name="Text Box 84"/>
            <p:cNvSpPr txBox="1">
              <a:spLocks noChangeArrowheads="1"/>
            </p:cNvSpPr>
            <p:nvPr/>
          </p:nvSpPr>
          <p:spPr bwMode="auto">
            <a:xfrm rot="16200000">
              <a:off x="18660018" y="17014908"/>
              <a:ext cx="45878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2pPr>
              <a:lvl3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3pPr>
              <a:lvl4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4pPr>
              <a:lvl5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9pPr>
            </a:lstStyle>
            <a:p>
              <a:r>
                <a:rPr lang="en-US" altLang="x-none" sz="1400" b="1"/>
                <a:t>203</a:t>
              </a:r>
            </a:p>
          </p:txBody>
        </p:sp>
        <p:sp>
          <p:nvSpPr>
            <p:cNvPr id="15434" name="Text Box 84"/>
            <p:cNvSpPr txBox="1">
              <a:spLocks noChangeArrowheads="1"/>
            </p:cNvSpPr>
            <p:nvPr/>
          </p:nvSpPr>
          <p:spPr bwMode="auto">
            <a:xfrm rot="16200000">
              <a:off x="18897522" y="16964983"/>
              <a:ext cx="367409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2pPr>
              <a:lvl3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3pPr>
              <a:lvl4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4pPr>
              <a:lvl5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9pPr>
            </a:lstStyle>
            <a:p>
              <a:r>
                <a:rPr lang="en-US" altLang="x-none" sz="1400" b="1"/>
                <a:t>29</a:t>
              </a:r>
            </a:p>
          </p:txBody>
        </p:sp>
        <p:sp>
          <p:nvSpPr>
            <p:cNvPr id="15435" name="Text Box 84"/>
            <p:cNvSpPr txBox="1">
              <a:spLocks noChangeArrowheads="1"/>
            </p:cNvSpPr>
            <p:nvPr/>
          </p:nvSpPr>
          <p:spPr bwMode="auto">
            <a:xfrm rot="16200000">
              <a:off x="19037303" y="17014908"/>
              <a:ext cx="45878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2pPr>
              <a:lvl3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3pPr>
              <a:lvl4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4pPr>
              <a:lvl5pPr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ヒラギノ角ゴ Pro W3" charset="-128"/>
                </a:defRPr>
              </a:lvl9pPr>
            </a:lstStyle>
            <a:p>
              <a:r>
                <a:rPr lang="en-US" altLang="x-none" sz="1400" b="1"/>
                <a:t>219</a:t>
              </a:r>
            </a:p>
          </p:txBody>
        </p:sp>
        <p:sp>
          <p:nvSpPr>
            <p:cNvPr id="15436" name="Line 24"/>
            <p:cNvSpPr>
              <a:spLocks noChangeShapeType="1"/>
            </p:cNvSpPr>
            <p:nvPr/>
          </p:nvSpPr>
          <p:spPr bwMode="auto">
            <a:xfrm flipV="1">
              <a:off x="18704815" y="16875850"/>
              <a:ext cx="0" cy="127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7" name="Line 98"/>
            <p:cNvSpPr>
              <a:spLocks noChangeShapeType="1"/>
            </p:cNvSpPr>
            <p:nvPr/>
          </p:nvSpPr>
          <p:spPr bwMode="auto">
            <a:xfrm flipV="1">
              <a:off x="18889408" y="16875850"/>
              <a:ext cx="0" cy="127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8" name="Line 99"/>
            <p:cNvSpPr>
              <a:spLocks noChangeShapeType="1"/>
            </p:cNvSpPr>
            <p:nvPr/>
          </p:nvSpPr>
          <p:spPr bwMode="auto">
            <a:xfrm flipV="1">
              <a:off x="19081226" y="16875850"/>
              <a:ext cx="0" cy="127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9" name="Line 100"/>
            <p:cNvSpPr>
              <a:spLocks noChangeShapeType="1"/>
            </p:cNvSpPr>
            <p:nvPr/>
          </p:nvSpPr>
          <p:spPr bwMode="auto">
            <a:xfrm flipV="1">
              <a:off x="19266693" y="16875850"/>
              <a:ext cx="0" cy="127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" name="Rectangle 4"/>
          <p:cNvSpPr/>
          <p:nvPr/>
        </p:nvSpPr>
        <p:spPr>
          <a:xfrm>
            <a:off x="4279048" y="1996026"/>
            <a:ext cx="4657727" cy="7801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515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57</Words>
  <Application>Microsoft Macintosh PowerPoint</Application>
  <PresentationFormat>Widescreen</PresentationFormat>
  <Paragraphs>48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ヒラギノ角ゴ Pro W3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Sarnow</dc:creator>
  <cp:lastModifiedBy>Peter Sarnow</cp:lastModifiedBy>
  <cp:revision>3</cp:revision>
  <dcterms:created xsi:type="dcterms:W3CDTF">2017-09-01T23:22:39Z</dcterms:created>
  <dcterms:modified xsi:type="dcterms:W3CDTF">2017-09-06T18:16:23Z</dcterms:modified>
</cp:coreProperties>
</file>