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sldIdLst>
    <p:sldId id="264" r:id="rId2"/>
    <p:sldId id="256" r:id="rId3"/>
    <p:sldId id="265" r:id="rId4"/>
    <p:sldId id="257" r:id="rId5"/>
    <p:sldId id="258" r:id="rId6"/>
    <p:sldId id="259" r:id="rId7"/>
    <p:sldId id="269" r:id="rId8"/>
    <p:sldId id="268" r:id="rId9"/>
    <p:sldId id="261" r:id="rId10"/>
    <p:sldId id="266" r:id="rId11"/>
    <p:sldId id="263" r:id="rId12"/>
  </p:sldIdLst>
  <p:sldSz cx="6858000" cy="9144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Fanette Fontaine" initials="" lastIdx="1" clrIdx="0"/>
  <p:cmAuthor id="1" name="Eliane Hajnsdorf" initials="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7022" autoAdjust="0"/>
  </p:normalViewPr>
  <p:slideViewPr>
    <p:cSldViewPr snapToGrid="0" snapToObjects="1">
      <p:cViewPr>
        <p:scale>
          <a:sx n="200" d="100"/>
          <a:sy n="200" d="100"/>
        </p:scale>
        <p:origin x="-952" y="23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commentAuthors" Target="commentAuthors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lianehajnsdorf:Desktop:SraG:eli438+439%20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elianehajnsdorf:Desktop:typhoon:Fanette:N3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31481286812371"/>
          <c:y val="0.200173729080707"/>
          <c:w val="0.747151371514671"/>
          <c:h val="0.573556402406988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Pt>
            <c:idx val="0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1">
                  <a:lumMod val="5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Pt>
            <c:idx val="6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Pt>
            <c:idx val="7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val>
            <c:numRef>
              <c:f>Feuil1!$J$3:$J$10</c:f>
              <c:numCache>
                <c:formatCode>General</c:formatCode>
                <c:ptCount val="8"/>
                <c:pt idx="0">
                  <c:v>13.04917924368174</c:v>
                </c:pt>
                <c:pt idx="1">
                  <c:v>14.0922522794406</c:v>
                </c:pt>
                <c:pt idx="2">
                  <c:v>14.1689235970446</c:v>
                </c:pt>
                <c:pt idx="3">
                  <c:v>13.85087866282144</c:v>
                </c:pt>
                <c:pt idx="4">
                  <c:v>13.79287809882496</c:v>
                </c:pt>
                <c:pt idx="5">
                  <c:v>14.67405515847796</c:v>
                </c:pt>
                <c:pt idx="6">
                  <c:v>16.78106196253769</c:v>
                </c:pt>
                <c:pt idx="7">
                  <c:v>19.26186070631552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6509064"/>
        <c:axId val="-2096505880"/>
      </c:barChart>
      <c:catAx>
        <c:axId val="-2096509064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fr-FR"/>
          </a:p>
        </c:txPr>
        <c:crossAx val="-2096505880"/>
        <c:crosses val="autoZero"/>
        <c:auto val="1"/>
        <c:lblAlgn val="ctr"/>
        <c:lblOffset val="100"/>
        <c:noMultiLvlLbl val="0"/>
      </c:catAx>
      <c:valAx>
        <c:axId val="-2096505880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"/>
              </a:defRPr>
            </a:pPr>
            <a:endParaRPr lang="fr-FR"/>
          </a:p>
        </c:txPr>
        <c:crossAx val="-2096509064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>
              <a:noFill/>
            </a:ln>
          </c:spPr>
          <c:invertIfNegative val="0"/>
          <c:dPt>
            <c:idx val="4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</c:dPt>
          <c:dPt>
            <c:idx val="6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</c:dPt>
          <c:dPt>
            <c:idx val="7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</c:spPr>
          </c:dPt>
          <c:val>
            <c:numRef>
              <c:f>Feuil1!$E$7:$E$14</c:f>
              <c:numCache>
                <c:formatCode>General</c:formatCode>
                <c:ptCount val="8"/>
                <c:pt idx="0">
                  <c:v>116.00942</c:v>
                </c:pt>
                <c:pt idx="1">
                  <c:v>114.205599</c:v>
                </c:pt>
                <c:pt idx="2">
                  <c:v>111.824937</c:v>
                </c:pt>
                <c:pt idx="3">
                  <c:v>120.164545</c:v>
                </c:pt>
                <c:pt idx="4">
                  <c:v>104.200595</c:v>
                </c:pt>
                <c:pt idx="5">
                  <c:v>64.357634</c:v>
                </c:pt>
                <c:pt idx="6">
                  <c:v>64.782021</c:v>
                </c:pt>
                <c:pt idx="7">
                  <c:v>60.794312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6475912"/>
        <c:axId val="-2096472808"/>
      </c:barChart>
      <c:catAx>
        <c:axId val="-209647591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>
                <a:solidFill>
                  <a:schemeClr val="bg1"/>
                </a:solidFill>
              </a:defRPr>
            </a:pPr>
            <a:endParaRPr lang="fr-FR"/>
          </a:p>
        </c:txPr>
        <c:crossAx val="-2096472808"/>
        <c:crosses val="autoZero"/>
        <c:auto val="1"/>
        <c:lblAlgn val="ctr"/>
        <c:lblOffset val="100"/>
        <c:noMultiLvlLbl val="0"/>
      </c:catAx>
      <c:valAx>
        <c:axId val="-2096472808"/>
        <c:scaling>
          <c:orientation val="minMax"/>
        </c:scaling>
        <c:delete val="0"/>
        <c:axPos val="l"/>
        <c:majorGridlines>
          <c:spPr>
            <a:ln>
              <a:noFill/>
            </a:ln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>
                <a:latin typeface="Times"/>
              </a:defRPr>
            </a:pPr>
            <a:endParaRPr lang="fr-FR"/>
          </a:p>
        </c:txPr>
        <c:crossAx val="-209647591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77DCA2-B32F-664E-B805-E541981558FC}" type="datetimeFigureOut">
              <a:rPr lang="fr-FR" smtClean="0"/>
              <a:t>17/06/16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2143125" y="685800"/>
            <a:ext cx="25717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03490A-7423-B641-9C55-4ED40E8CCF13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6933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F6B22B-F1E4-FE44-886C-60ED51253B5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228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7A56-64DC-5245-B307-AA4944D3ABBF}" type="datetimeFigureOut">
              <a:rPr lang="fr-FR" smtClean="0"/>
              <a:t>17/06/16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24CC-C1A4-914F-8E42-31C2BD24AF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54732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7A56-64DC-5245-B307-AA4944D3ABBF}" type="datetimeFigureOut">
              <a:rPr lang="fr-FR" smtClean="0"/>
              <a:t>17/06/16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24CC-C1A4-914F-8E42-31C2BD24AF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2159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7A56-64DC-5245-B307-AA4944D3ABBF}" type="datetimeFigureOut">
              <a:rPr lang="fr-FR" smtClean="0"/>
              <a:t>17/06/16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24CC-C1A4-914F-8E42-31C2BD24AF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05371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7A56-64DC-5245-B307-AA4944D3ABBF}" type="datetimeFigureOut">
              <a:rPr lang="fr-FR" smtClean="0"/>
              <a:t>17/06/16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24CC-C1A4-914F-8E42-31C2BD24AF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9281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7A56-64DC-5245-B307-AA4944D3ABBF}" type="datetimeFigureOut">
              <a:rPr lang="fr-FR" smtClean="0"/>
              <a:t>17/06/16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24CC-C1A4-914F-8E42-31C2BD24AF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89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7A56-64DC-5245-B307-AA4944D3ABBF}" type="datetimeFigureOut">
              <a:rPr lang="fr-FR" smtClean="0"/>
              <a:t>17/06/16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24CC-C1A4-914F-8E42-31C2BD24AF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1358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7A56-64DC-5245-B307-AA4944D3ABBF}" type="datetimeFigureOut">
              <a:rPr lang="fr-FR" smtClean="0"/>
              <a:t>17/06/16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24CC-C1A4-914F-8E42-31C2BD24AF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815220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7A56-64DC-5245-B307-AA4944D3ABBF}" type="datetimeFigureOut">
              <a:rPr lang="fr-FR" smtClean="0"/>
              <a:t>17/06/16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24CC-C1A4-914F-8E42-31C2BD24AF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0979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7A56-64DC-5245-B307-AA4944D3ABBF}" type="datetimeFigureOut">
              <a:rPr lang="fr-FR" smtClean="0"/>
              <a:t>17/06/16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24CC-C1A4-914F-8E42-31C2BD24AF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3413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7A56-64DC-5245-B307-AA4944D3ABBF}" type="datetimeFigureOut">
              <a:rPr lang="fr-FR" smtClean="0"/>
              <a:t>17/06/16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24CC-C1A4-914F-8E42-31C2BD24AF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4873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F7A56-64DC-5245-B307-AA4944D3ABBF}" type="datetimeFigureOut">
              <a:rPr lang="fr-FR" smtClean="0"/>
              <a:t>17/06/16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224CC-C1A4-914F-8E42-31C2BD24AF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2444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F7A56-64DC-5245-B307-AA4944D3ABBF}" type="datetimeFigureOut">
              <a:rPr lang="fr-FR" smtClean="0"/>
              <a:t>17/06/16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224CC-C1A4-914F-8E42-31C2BD24AF49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7449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itol.embl.de/" TargetMode="External"/><Relationship Id="rId4" Type="http://schemas.openxmlformats.org/officeDocument/2006/relationships/hyperlink" Target="http://mbgd.genome.ad.jp/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817279" y="6394440"/>
            <a:ext cx="54186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200" dirty="0">
                <a:latin typeface="Times"/>
                <a:cs typeface="Times"/>
              </a:rPr>
              <a:t>Figure </a:t>
            </a:r>
            <a:r>
              <a:rPr lang="fr-FR" sz="1200" dirty="0" smtClean="0">
                <a:latin typeface="Times"/>
                <a:cs typeface="Times"/>
                <a:sym typeface="Wingdings"/>
              </a:rPr>
              <a:t>S1</a:t>
            </a:r>
            <a:r>
              <a:rPr lang="fr-FR" sz="1200" dirty="0">
                <a:latin typeface="Times"/>
                <a:cs typeface="Times"/>
              </a:rPr>
              <a:t>; </a:t>
            </a:r>
            <a:r>
              <a:rPr lang="fr-FR" sz="1200" dirty="0" err="1">
                <a:latin typeface="Times"/>
                <a:cs typeface="Times"/>
              </a:rPr>
              <a:t>Higher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level</a:t>
            </a:r>
            <a:r>
              <a:rPr lang="fr-FR" sz="1200" dirty="0">
                <a:latin typeface="Times"/>
                <a:cs typeface="Times"/>
              </a:rPr>
              <a:t> of </a:t>
            </a:r>
            <a:r>
              <a:rPr lang="fr-FR" sz="1200" dirty="0" err="1">
                <a:latin typeface="Times"/>
                <a:cs typeface="Times"/>
              </a:rPr>
              <a:t>SraG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after</a:t>
            </a:r>
            <a:r>
              <a:rPr lang="fr-FR" sz="1200" dirty="0">
                <a:latin typeface="Times"/>
                <a:cs typeface="Times"/>
              </a:rPr>
              <a:t> induction of the </a:t>
            </a:r>
            <a:r>
              <a:rPr lang="fr-FR" sz="1200" dirty="0" err="1">
                <a:latin typeface="Times"/>
                <a:cs typeface="Times"/>
              </a:rPr>
              <a:t>stringent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response</a:t>
            </a:r>
            <a:endParaRPr lang="fr-FR" sz="1200" dirty="0">
              <a:latin typeface="Times"/>
              <a:cs typeface="Times"/>
            </a:endParaRPr>
          </a:p>
          <a:p>
            <a:pPr algn="just"/>
            <a:r>
              <a:rPr lang="fr-FR" sz="1200" dirty="0">
                <a:latin typeface="Times"/>
                <a:cs typeface="Times"/>
              </a:rPr>
              <a:t>Serine </a:t>
            </a:r>
            <a:r>
              <a:rPr lang="fr-FR" sz="1200" dirty="0" err="1">
                <a:latin typeface="Times"/>
                <a:cs typeface="Times"/>
              </a:rPr>
              <a:t>hydroxamate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>
                <a:latin typeface="Times"/>
                <a:cs typeface="Times"/>
              </a:rPr>
              <a:t>(</a:t>
            </a:r>
            <a:r>
              <a:rPr lang="fr-FR" sz="1200" smtClean="0">
                <a:latin typeface="Times"/>
                <a:cs typeface="Times"/>
              </a:rPr>
              <a:t>1 mg</a:t>
            </a:r>
            <a:r>
              <a:rPr lang="fr-FR" sz="1200" dirty="0">
                <a:latin typeface="Times"/>
                <a:cs typeface="Times"/>
              </a:rPr>
              <a:t>/ml) </a:t>
            </a:r>
            <a:r>
              <a:rPr lang="fr-FR" sz="1200" dirty="0" err="1">
                <a:latin typeface="Times"/>
                <a:cs typeface="Times"/>
              </a:rPr>
              <a:t>was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added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smtClean="0">
                <a:latin typeface="Times"/>
                <a:cs typeface="Times"/>
              </a:rPr>
              <a:t>to </a:t>
            </a:r>
            <a:r>
              <a:rPr lang="fr-FR" sz="1200" dirty="0">
                <a:latin typeface="Times"/>
                <a:cs typeface="Times"/>
              </a:rPr>
              <a:t>a culture of the </a:t>
            </a:r>
            <a:r>
              <a:rPr lang="fr-FR" sz="1200" dirty="0" err="1">
                <a:latin typeface="Times"/>
                <a:cs typeface="Times"/>
              </a:rPr>
              <a:t>wild</a:t>
            </a:r>
            <a:r>
              <a:rPr lang="fr-FR" sz="1200" dirty="0">
                <a:latin typeface="Times"/>
                <a:cs typeface="Times"/>
              </a:rPr>
              <a:t>-type </a:t>
            </a:r>
            <a:r>
              <a:rPr lang="fr-FR" sz="1200" dirty="0" err="1">
                <a:latin typeface="Times"/>
                <a:cs typeface="Times"/>
              </a:rPr>
              <a:t>strain</a:t>
            </a:r>
            <a:r>
              <a:rPr lang="fr-FR" sz="1200" dirty="0">
                <a:latin typeface="Times"/>
                <a:cs typeface="Times"/>
              </a:rPr>
              <a:t> (MG1655) </a:t>
            </a:r>
            <a:r>
              <a:rPr lang="fr-FR" sz="1200" dirty="0">
                <a:solidFill>
                  <a:srgbClr val="000000"/>
                </a:solidFill>
                <a:latin typeface="Times"/>
                <a:cs typeface="Times"/>
              </a:rPr>
              <a:t>in </a:t>
            </a:r>
            <a:r>
              <a:rPr lang="fr-FR" sz="1200" dirty="0" err="1">
                <a:solidFill>
                  <a:srgbClr val="000000"/>
                </a:solidFill>
                <a:latin typeface="Times"/>
                <a:cs typeface="Times"/>
              </a:rPr>
              <a:t>exponential</a:t>
            </a:r>
            <a:r>
              <a:rPr lang="fr-FR" sz="1200" dirty="0">
                <a:solidFill>
                  <a:srgbClr val="000000"/>
                </a:solidFill>
                <a:latin typeface="Times"/>
                <a:cs typeface="Times"/>
              </a:rPr>
              <a:t> phase </a:t>
            </a:r>
            <a:r>
              <a:rPr lang="fr-FR" sz="1200" dirty="0">
                <a:latin typeface="Times"/>
                <a:cs typeface="Times"/>
              </a:rPr>
              <a:t>(time 0). </a:t>
            </a:r>
            <a:r>
              <a:rPr lang="fr-FR" sz="1200" dirty="0" err="1">
                <a:latin typeface="Times"/>
                <a:cs typeface="Times"/>
              </a:rPr>
              <a:t>Bacteria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were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grown</a:t>
            </a:r>
            <a:r>
              <a:rPr lang="fr-FR" sz="1200" dirty="0">
                <a:latin typeface="Times"/>
                <a:cs typeface="Times"/>
              </a:rPr>
              <a:t> for 30 min </a:t>
            </a:r>
            <a:r>
              <a:rPr lang="fr-FR" sz="1200" dirty="0" err="1">
                <a:latin typeface="Times"/>
                <a:cs typeface="Times"/>
              </a:rPr>
              <a:t>before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sampling</a:t>
            </a:r>
            <a:r>
              <a:rPr lang="fr-FR" sz="1200" dirty="0">
                <a:latin typeface="Times"/>
                <a:cs typeface="Times"/>
              </a:rPr>
              <a:t>. </a:t>
            </a:r>
            <a:r>
              <a:rPr lang="en-US" sz="1200" dirty="0">
                <a:latin typeface="Times"/>
                <a:cs typeface="Times"/>
              </a:rPr>
              <a:t>Total RNA (10 </a:t>
            </a:r>
            <a:r>
              <a:rPr lang="en-US" sz="1200" dirty="0">
                <a:latin typeface="Symbol" charset="2"/>
                <a:cs typeface="Symbol" charset="2"/>
              </a:rPr>
              <a:t>m</a:t>
            </a:r>
            <a:r>
              <a:rPr lang="en-US" sz="1200" dirty="0">
                <a:latin typeface="Times"/>
                <a:cs typeface="Times"/>
              </a:rPr>
              <a:t>g) were separated on 6% acrylamide-urea gels and analyzed by northern </a:t>
            </a:r>
            <a:r>
              <a:rPr lang="en-US" sz="1200" dirty="0" smtClean="0">
                <a:solidFill>
                  <a:srgbClr val="000000"/>
                </a:solidFill>
                <a:latin typeface="Times"/>
                <a:cs typeface="Times"/>
              </a:rPr>
              <a:t>blotting. The blots were </a:t>
            </a:r>
            <a:r>
              <a:rPr lang="en-US" sz="1200" dirty="0">
                <a:solidFill>
                  <a:srgbClr val="000000"/>
                </a:solidFill>
                <a:latin typeface="Times"/>
                <a:cs typeface="Times"/>
              </a:rPr>
              <a:t>probed for </a:t>
            </a:r>
            <a:r>
              <a:rPr lang="en-US" sz="1200" dirty="0" err="1">
                <a:solidFill>
                  <a:srgbClr val="000000"/>
                </a:solidFill>
                <a:latin typeface="Times"/>
                <a:cs typeface="Times"/>
              </a:rPr>
              <a:t>SraG</a:t>
            </a:r>
            <a:r>
              <a:rPr lang="en-US" sz="1200" dirty="0">
                <a:solidFill>
                  <a:srgbClr val="000000"/>
                </a:solidFill>
                <a:latin typeface="Times"/>
                <a:cs typeface="Times"/>
              </a:rPr>
              <a:t> and </a:t>
            </a:r>
            <a:r>
              <a:rPr lang="en-US" sz="1200" dirty="0" smtClean="0">
                <a:solidFill>
                  <a:srgbClr val="000000"/>
                </a:solidFill>
                <a:latin typeface="Times"/>
                <a:cs typeface="Times"/>
              </a:rPr>
              <a:t>5S </a:t>
            </a:r>
            <a:r>
              <a:rPr lang="en-US" sz="1200" dirty="0" err="1" smtClean="0">
                <a:solidFill>
                  <a:srgbClr val="000000"/>
                </a:solidFill>
                <a:latin typeface="Times"/>
                <a:cs typeface="Times"/>
              </a:rPr>
              <a:t>rRNA</a:t>
            </a:r>
            <a:r>
              <a:rPr lang="en-US" sz="1200" dirty="0" smtClean="0">
                <a:solidFill>
                  <a:srgbClr val="000000"/>
                </a:solidFill>
                <a:latin typeface="Times"/>
                <a:cs typeface="Times"/>
              </a:rPr>
              <a:t>,</a:t>
            </a:r>
            <a:r>
              <a:rPr lang="fr-FR" sz="1200" dirty="0" smtClean="0">
                <a:latin typeface="Times"/>
                <a:cs typeface="Times"/>
              </a:rPr>
              <a:t> </a:t>
            </a:r>
            <a:r>
              <a:rPr lang="fr-FR" sz="1200" dirty="0" err="1" smtClean="0">
                <a:latin typeface="Times"/>
                <a:cs typeface="Times"/>
              </a:rPr>
              <a:t>used</a:t>
            </a:r>
            <a:r>
              <a:rPr lang="fr-FR" sz="1200" dirty="0" smtClean="0">
                <a:latin typeface="Times"/>
                <a:cs typeface="Times"/>
              </a:rPr>
              <a:t> </a:t>
            </a:r>
            <a:r>
              <a:rPr lang="fr-FR" sz="1200" dirty="0">
                <a:latin typeface="Times"/>
                <a:cs typeface="Times"/>
              </a:rPr>
              <a:t>for </a:t>
            </a:r>
            <a:r>
              <a:rPr lang="fr-FR" sz="1200" dirty="0" err="1">
                <a:latin typeface="Times"/>
                <a:cs typeface="Times"/>
              </a:rPr>
              <a:t>normalization</a:t>
            </a:r>
            <a:r>
              <a:rPr lang="fr-FR" sz="1200" dirty="0">
                <a:latin typeface="Times"/>
                <a:cs typeface="Times"/>
              </a:rPr>
              <a:t> of quantifications.</a:t>
            </a:r>
            <a:endParaRPr lang="fr-FR" sz="1200" dirty="0"/>
          </a:p>
        </p:txBody>
      </p:sp>
      <p:grpSp>
        <p:nvGrpSpPr>
          <p:cNvPr id="19" name="Grouper 18"/>
          <p:cNvGrpSpPr/>
          <p:nvPr/>
        </p:nvGrpSpPr>
        <p:grpSpPr>
          <a:xfrm>
            <a:off x="2464257" y="2778007"/>
            <a:ext cx="2579967" cy="3158949"/>
            <a:chOff x="2896057" y="2905007"/>
            <a:chExt cx="2579967" cy="3158949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/>
            <a:srcRect l="47478" t="36987" r="40346" b="51114"/>
            <a:stretch/>
          </p:blipFill>
          <p:spPr>
            <a:xfrm>
              <a:off x="3223464" y="3305118"/>
              <a:ext cx="1183641" cy="1156816"/>
            </a:xfrm>
            <a:prstGeom prst="rect">
              <a:avLst/>
            </a:prstGeom>
          </p:spPr>
        </p:pic>
        <p:sp>
          <p:nvSpPr>
            <p:cNvPr id="7" name="ZoneTexte 6"/>
            <p:cNvSpPr txBox="1"/>
            <p:nvPr/>
          </p:nvSpPr>
          <p:spPr>
            <a:xfrm>
              <a:off x="3514354" y="2905007"/>
              <a:ext cx="1961670" cy="7571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fr-FR" sz="1400" dirty="0" smtClean="0">
                  <a:latin typeface="Times"/>
                  <a:cs typeface="Times"/>
                </a:rPr>
                <a:t>0   30    30       </a:t>
              </a:r>
              <a:r>
                <a:rPr lang="fr-FR" sz="1200" dirty="0" smtClean="0">
                  <a:latin typeface="Times"/>
                  <a:cs typeface="Times"/>
                </a:rPr>
                <a:t>Time (min)</a:t>
              </a:r>
            </a:p>
            <a:p>
              <a:pPr>
                <a:lnSpc>
                  <a:spcPct val="90000"/>
                </a:lnSpc>
              </a:pPr>
              <a:r>
                <a:rPr lang="fr-FR" sz="1400" dirty="0" smtClean="0">
                  <a:latin typeface="Times"/>
                  <a:cs typeface="Times"/>
                </a:rPr>
                <a:t>       -      +       </a:t>
              </a:r>
              <a:r>
                <a:rPr lang="fr-FR" sz="1200" dirty="0" smtClean="0">
                  <a:latin typeface="Times"/>
                  <a:cs typeface="Times"/>
                </a:rPr>
                <a:t>SHX</a:t>
              </a:r>
            </a:p>
            <a:p>
              <a:endParaRPr lang="fr-FR" dirty="0"/>
            </a:p>
          </p:txBody>
        </p:sp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3"/>
            <a:srcRect l="72333" t="75833" r="16164" b="20186"/>
            <a:stretch/>
          </p:blipFill>
          <p:spPr>
            <a:xfrm rot="10800000">
              <a:off x="3446616" y="4464344"/>
              <a:ext cx="1045159" cy="528728"/>
            </a:xfrm>
            <a:prstGeom prst="rect">
              <a:avLst/>
            </a:prstGeom>
          </p:spPr>
        </p:pic>
        <p:sp>
          <p:nvSpPr>
            <p:cNvPr id="9" name="ZoneTexte 60"/>
            <p:cNvSpPr txBox="1">
              <a:spLocks noChangeArrowheads="1"/>
            </p:cNvSpPr>
            <p:nvPr/>
          </p:nvSpPr>
          <p:spPr bwMode="auto">
            <a:xfrm>
              <a:off x="2904529" y="3698909"/>
              <a:ext cx="622084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fr-FR" sz="1000" dirty="0" smtClean="0">
                  <a:latin typeface="Times"/>
                  <a:ea typeface="Times New Roman" pitchFamily="-84" charset="0"/>
                  <a:cs typeface="Times"/>
                </a:rPr>
                <a:t>217-</a:t>
              </a:r>
              <a:endParaRPr lang="fr-FR" sz="1000" dirty="0">
                <a:latin typeface="Times"/>
                <a:ea typeface="Times New Roman" pitchFamily="-84" charset="0"/>
                <a:cs typeface="Times"/>
              </a:endParaRPr>
            </a:p>
          </p:txBody>
        </p:sp>
        <p:sp>
          <p:nvSpPr>
            <p:cNvPr id="10" name="ZoneTexte 62"/>
            <p:cNvSpPr txBox="1">
              <a:spLocks noChangeArrowheads="1"/>
            </p:cNvSpPr>
            <p:nvPr/>
          </p:nvSpPr>
          <p:spPr bwMode="auto">
            <a:xfrm>
              <a:off x="2896057" y="4055678"/>
              <a:ext cx="486617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fr-FR" sz="1000" dirty="0" smtClean="0">
                  <a:latin typeface="Times"/>
                  <a:ea typeface="Times New Roman" pitchFamily="-84" charset="0"/>
                  <a:cs typeface="Times"/>
                </a:rPr>
                <a:t>190-</a:t>
              </a:r>
              <a:endParaRPr lang="fr-FR" sz="1000" dirty="0">
                <a:latin typeface="Times"/>
                <a:ea typeface="Times New Roman" pitchFamily="-84" charset="0"/>
                <a:cs typeface="Times"/>
              </a:endParaRPr>
            </a:p>
          </p:txBody>
        </p:sp>
        <p:sp>
          <p:nvSpPr>
            <p:cNvPr id="11" name="ZoneTexte 64"/>
            <p:cNvSpPr txBox="1">
              <a:spLocks noChangeArrowheads="1"/>
            </p:cNvSpPr>
            <p:nvPr/>
          </p:nvSpPr>
          <p:spPr bwMode="auto">
            <a:xfrm>
              <a:off x="2904523" y="4199246"/>
              <a:ext cx="47815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fr-FR" sz="1000" dirty="0" smtClean="0">
                  <a:latin typeface="Times"/>
                  <a:ea typeface="Times New Roman" pitchFamily="-84" charset="0"/>
                  <a:cs typeface="Times"/>
                </a:rPr>
                <a:t>180-</a:t>
              </a:r>
              <a:endParaRPr lang="fr-FR" sz="1000" dirty="0">
                <a:latin typeface="Times"/>
                <a:ea typeface="Times New Roman" pitchFamily="-84" charset="0"/>
                <a:cs typeface="Times"/>
              </a:endParaRPr>
            </a:p>
          </p:txBody>
        </p:sp>
        <p:sp>
          <p:nvSpPr>
            <p:cNvPr id="12" name="ZoneTexte 64"/>
            <p:cNvSpPr txBox="1">
              <a:spLocks noChangeArrowheads="1"/>
            </p:cNvSpPr>
            <p:nvPr/>
          </p:nvSpPr>
          <p:spPr bwMode="auto">
            <a:xfrm>
              <a:off x="2912992" y="3911048"/>
              <a:ext cx="528951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fr-FR" sz="1000" dirty="0" smtClean="0">
                  <a:latin typeface="Times"/>
                  <a:ea typeface="Times New Roman" pitchFamily="-84" charset="0"/>
                  <a:cs typeface="Times"/>
                </a:rPr>
                <a:t>201-</a:t>
              </a:r>
              <a:endParaRPr lang="fr-FR" sz="1000" dirty="0">
                <a:latin typeface="Times"/>
                <a:ea typeface="Times New Roman" pitchFamily="-84" charset="0"/>
                <a:cs typeface="Times"/>
              </a:endParaRPr>
            </a:p>
          </p:txBody>
        </p:sp>
        <p:sp>
          <p:nvSpPr>
            <p:cNvPr id="13" name="ZoneTexte 12"/>
            <p:cNvSpPr txBox="1">
              <a:spLocks noChangeArrowheads="1"/>
            </p:cNvSpPr>
            <p:nvPr/>
          </p:nvSpPr>
          <p:spPr bwMode="auto">
            <a:xfrm>
              <a:off x="4361844" y="4513669"/>
              <a:ext cx="39844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fr-FR" sz="1200" dirty="0" smtClean="0">
                  <a:latin typeface="Times"/>
                  <a:ea typeface="Times New Roman" pitchFamily="-84" charset="0"/>
                  <a:cs typeface="Times"/>
                </a:rPr>
                <a:t>-5S</a:t>
              </a:r>
              <a:endParaRPr lang="fr-FR" sz="1200" dirty="0">
                <a:latin typeface="Times"/>
                <a:ea typeface="Times New Roman" pitchFamily="-84" charset="0"/>
                <a:cs typeface="Times"/>
              </a:endParaRPr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4305501" y="3647534"/>
              <a:ext cx="5906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"/>
                  <a:cs typeface="Times"/>
                </a:rPr>
                <a:t>- </a:t>
              </a:r>
              <a:r>
                <a:rPr lang="en-US" sz="1200" dirty="0" err="1" smtClean="0">
                  <a:latin typeface="Times"/>
                  <a:cs typeface="Times"/>
                </a:rPr>
                <a:t>SraG</a:t>
              </a:r>
              <a:endParaRPr lang="en-US" sz="1200" dirty="0">
                <a:latin typeface="Times"/>
                <a:cs typeface="Times"/>
              </a:endParaRPr>
            </a:p>
          </p:txBody>
        </p:sp>
        <p:sp>
          <p:nvSpPr>
            <p:cNvPr id="15" name="ZoneTexte 14"/>
            <p:cNvSpPr txBox="1"/>
            <p:nvPr/>
          </p:nvSpPr>
          <p:spPr>
            <a:xfrm>
              <a:off x="4305501" y="4004399"/>
              <a:ext cx="66759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"/>
                  <a:cs typeface="Times"/>
                </a:rPr>
                <a:t>- </a:t>
              </a:r>
              <a:r>
                <a:rPr lang="en-US" sz="1200" dirty="0" err="1" smtClean="0">
                  <a:latin typeface="Times"/>
                  <a:cs typeface="Times"/>
                </a:rPr>
                <a:t>SraGp</a:t>
              </a:r>
              <a:endParaRPr lang="en-US" sz="1200" dirty="0">
                <a:latin typeface="Times"/>
                <a:cs typeface="Times"/>
              </a:endParaRPr>
            </a:p>
          </p:txBody>
        </p:sp>
        <p:sp>
          <p:nvSpPr>
            <p:cNvPr id="16" name="ZoneTexte 15"/>
            <p:cNvSpPr txBox="1"/>
            <p:nvPr/>
          </p:nvSpPr>
          <p:spPr>
            <a:xfrm>
              <a:off x="3255847" y="5694624"/>
              <a:ext cx="1218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 smtClean="0">
                  <a:latin typeface="Times New Roman"/>
                  <a:cs typeface="Times New Roman"/>
                </a:rPr>
                <a:t>Figure </a:t>
              </a:r>
              <a:r>
                <a:rPr lang="fr-FR" b="1" i="1" dirty="0" smtClean="0">
                  <a:latin typeface="Times New Roman"/>
                  <a:cs typeface="Times New Roman"/>
                  <a:sym typeface="Wingdings"/>
                </a:rPr>
                <a:t>S1</a:t>
              </a:r>
              <a:endParaRPr lang="fr-FR" b="1" i="1" dirty="0">
                <a:latin typeface="Times New Roman"/>
                <a:cs typeface="Times New Roman"/>
              </a:endParaRPr>
            </a:p>
          </p:txBody>
        </p:sp>
        <p:sp>
          <p:nvSpPr>
            <p:cNvPr id="18" name="ZoneTexte 17"/>
            <p:cNvSpPr txBox="1"/>
            <p:nvPr/>
          </p:nvSpPr>
          <p:spPr>
            <a:xfrm>
              <a:off x="3513660" y="4978393"/>
              <a:ext cx="196236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8600" indent="-228600">
                <a:buAutoNum type="arabicPlain" startAt="100"/>
              </a:pPr>
              <a:r>
                <a:rPr lang="fr-FR" sz="1200" dirty="0" smtClean="0">
                  <a:latin typeface="Times"/>
                  <a:cs typeface="Times"/>
                </a:rPr>
                <a:t> 131 240   </a:t>
              </a:r>
              <a:r>
                <a:rPr lang="fr-FR" sz="1200" dirty="0" err="1" smtClean="0">
                  <a:latin typeface="Times"/>
                  <a:cs typeface="Times"/>
                </a:rPr>
                <a:t>SraG</a:t>
              </a:r>
              <a:endParaRPr lang="fr-FR" sz="1200" dirty="0" smtClean="0">
                <a:latin typeface="Times"/>
                <a:cs typeface="Times"/>
              </a:endParaRPr>
            </a:p>
            <a:p>
              <a:r>
                <a:rPr lang="fr-FR" sz="1200" dirty="0" smtClean="0">
                  <a:latin typeface="Times"/>
                  <a:cs typeface="Times"/>
                </a:rPr>
                <a:t>100 100  70	</a:t>
              </a:r>
              <a:r>
                <a:rPr lang="fr-FR" sz="1200" dirty="0" err="1" smtClean="0">
                  <a:latin typeface="Times"/>
                  <a:cs typeface="Times"/>
                </a:rPr>
                <a:t>SraGp</a:t>
              </a:r>
              <a:endParaRPr lang="fr-FR" sz="1200" dirty="0" smtClean="0">
                <a:latin typeface="Times"/>
                <a:cs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2609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er 75"/>
          <p:cNvGrpSpPr/>
          <p:nvPr/>
        </p:nvGrpSpPr>
        <p:grpSpPr>
          <a:xfrm>
            <a:off x="2405107" y="3037845"/>
            <a:ext cx="2132751" cy="1142008"/>
            <a:chOff x="2329564" y="3469358"/>
            <a:chExt cx="2132751" cy="1142008"/>
          </a:xfrm>
        </p:grpSpPr>
        <p:graphicFrame>
          <p:nvGraphicFramePr>
            <p:cNvPr id="6" name="Graphique 5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54300016"/>
                </p:ext>
              </p:extLst>
            </p:nvPr>
          </p:nvGraphicFramePr>
          <p:xfrm>
            <a:off x="2578777" y="3469358"/>
            <a:ext cx="1883538" cy="114200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sp>
          <p:nvSpPr>
            <p:cNvPr id="35" name="ZoneTexte 34"/>
            <p:cNvSpPr txBox="1"/>
            <p:nvPr/>
          </p:nvSpPr>
          <p:spPr>
            <a:xfrm rot="16200000">
              <a:off x="1975108" y="3903422"/>
              <a:ext cx="979755" cy="270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fr-FR" sz="800" dirty="0" smtClean="0">
                  <a:latin typeface="Times"/>
                  <a:cs typeface="Times"/>
                </a:rPr>
                <a:t>Ile </a:t>
              </a:r>
              <a:r>
                <a:rPr lang="fr-FR" sz="800" dirty="0" err="1">
                  <a:latin typeface="Times"/>
                  <a:cs typeface="Times"/>
                </a:rPr>
                <a:t>tRNA</a:t>
              </a:r>
              <a:r>
                <a:rPr lang="fr-FR" sz="800" dirty="0">
                  <a:latin typeface="Times"/>
                  <a:cs typeface="Times"/>
                </a:rPr>
                <a:t> </a:t>
              </a:r>
              <a:r>
                <a:rPr lang="fr-FR" sz="800" dirty="0" err="1" smtClean="0">
                  <a:latin typeface="Times"/>
                  <a:cs typeface="Times"/>
                </a:rPr>
                <a:t>precursor</a:t>
              </a:r>
              <a:r>
                <a:rPr lang="fr-FR" sz="800" dirty="0" smtClean="0">
                  <a:latin typeface="Times"/>
                  <a:cs typeface="Times"/>
                </a:rPr>
                <a:t> </a:t>
              </a:r>
            </a:p>
            <a:p>
              <a:pPr>
                <a:lnSpc>
                  <a:spcPct val="70000"/>
                </a:lnSpc>
              </a:pPr>
              <a:r>
                <a:rPr lang="fr-FR" sz="800" dirty="0" smtClean="0">
                  <a:latin typeface="Times"/>
                  <a:cs typeface="Times"/>
                </a:rPr>
                <a:t>Relative  </a:t>
              </a:r>
              <a:r>
                <a:rPr lang="fr-FR" sz="800" dirty="0" err="1" smtClean="0">
                  <a:latin typeface="Times"/>
                  <a:cs typeface="Times"/>
                </a:rPr>
                <a:t>level</a:t>
              </a:r>
              <a:endParaRPr lang="fr-FR" sz="800" dirty="0">
                <a:latin typeface="Times"/>
                <a:cs typeface="Times"/>
              </a:endParaRPr>
            </a:p>
          </p:txBody>
        </p:sp>
      </p:grpSp>
      <p:grpSp>
        <p:nvGrpSpPr>
          <p:cNvPr id="77" name="Grouper 76"/>
          <p:cNvGrpSpPr/>
          <p:nvPr/>
        </p:nvGrpSpPr>
        <p:grpSpPr>
          <a:xfrm>
            <a:off x="2316055" y="1394890"/>
            <a:ext cx="2162260" cy="1063223"/>
            <a:chOff x="4391817" y="5073809"/>
            <a:chExt cx="2162260" cy="1063223"/>
          </a:xfrm>
        </p:grpSpPr>
        <p:graphicFrame>
          <p:nvGraphicFramePr>
            <p:cNvPr id="5" name="Graphique 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1844780208"/>
                </p:ext>
              </p:extLst>
            </p:nvPr>
          </p:nvGraphicFramePr>
          <p:xfrm>
            <a:off x="4568520" y="5073809"/>
            <a:ext cx="1985557" cy="106322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2" name="ZoneTexte 41"/>
            <p:cNvSpPr txBox="1"/>
            <p:nvPr/>
          </p:nvSpPr>
          <p:spPr>
            <a:xfrm rot="16200000">
              <a:off x="4132239" y="5432740"/>
              <a:ext cx="790000" cy="2708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70000"/>
                </a:lnSpc>
              </a:pPr>
              <a:r>
                <a:rPr lang="fr-FR" sz="800" i="1" dirty="0" err="1">
                  <a:latin typeface="Times"/>
                  <a:cs typeface="Times"/>
                </a:rPr>
                <a:t>p</a:t>
              </a:r>
              <a:r>
                <a:rPr lang="fr-FR" sz="800" i="1" dirty="0" err="1" smtClean="0">
                  <a:latin typeface="Times"/>
                  <a:cs typeface="Times"/>
                </a:rPr>
                <a:t>np</a:t>
              </a:r>
              <a:r>
                <a:rPr lang="fr-FR" sz="800" dirty="0" smtClean="0">
                  <a:latin typeface="Times"/>
                  <a:cs typeface="Times"/>
                </a:rPr>
                <a:t> </a:t>
              </a:r>
              <a:r>
                <a:rPr lang="fr-FR" sz="800" dirty="0" err="1" smtClean="0">
                  <a:latin typeface="Times"/>
                  <a:cs typeface="Times"/>
                </a:rPr>
                <a:t>mRNA</a:t>
              </a:r>
              <a:r>
                <a:rPr lang="fr-FR" sz="800" dirty="0" smtClean="0">
                  <a:latin typeface="Times"/>
                  <a:cs typeface="Times"/>
                </a:rPr>
                <a:t> </a:t>
              </a:r>
            </a:p>
            <a:p>
              <a:pPr>
                <a:lnSpc>
                  <a:spcPct val="70000"/>
                </a:lnSpc>
              </a:pPr>
              <a:r>
                <a:rPr lang="fr-FR" sz="800" dirty="0" smtClean="0">
                  <a:latin typeface="Times"/>
                  <a:cs typeface="Times"/>
                </a:rPr>
                <a:t>Relative  </a:t>
              </a:r>
              <a:r>
                <a:rPr lang="fr-FR" sz="800" dirty="0" err="1" smtClean="0">
                  <a:latin typeface="Times"/>
                  <a:cs typeface="Times"/>
                </a:rPr>
                <a:t>level</a:t>
              </a:r>
              <a:endParaRPr lang="fr-FR" sz="800" dirty="0">
                <a:latin typeface="Times"/>
                <a:cs typeface="Times"/>
              </a:endParaRPr>
            </a:p>
          </p:txBody>
        </p:sp>
      </p:grpSp>
      <p:grpSp>
        <p:nvGrpSpPr>
          <p:cNvPr id="78" name="Grouper 77"/>
          <p:cNvGrpSpPr/>
          <p:nvPr/>
        </p:nvGrpSpPr>
        <p:grpSpPr>
          <a:xfrm>
            <a:off x="2504939" y="841453"/>
            <a:ext cx="1829733" cy="577820"/>
            <a:chOff x="2497668" y="4314264"/>
            <a:chExt cx="1829733" cy="577820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 rotWithShape="1">
            <a:blip r:embed="rId4"/>
            <a:srcRect l="42932" t="8871" r="51694" b="50000"/>
            <a:stretch/>
          </p:blipFill>
          <p:spPr>
            <a:xfrm rot="5400000">
              <a:off x="3436487" y="4045960"/>
              <a:ext cx="288251" cy="1403998"/>
            </a:xfrm>
            <a:prstGeom prst="rect">
              <a:avLst/>
            </a:prstGeom>
          </p:spPr>
        </p:pic>
        <p:pic>
          <p:nvPicPr>
            <p:cNvPr id="8" name="Image 7"/>
            <p:cNvPicPr>
              <a:picLocks noChangeAspect="1"/>
            </p:cNvPicPr>
            <p:nvPr/>
          </p:nvPicPr>
          <p:blipFill rotWithShape="1">
            <a:blip r:embed="rId5"/>
            <a:srcRect l="47161" t="47696" r="31553" b="49230"/>
            <a:stretch/>
          </p:blipFill>
          <p:spPr>
            <a:xfrm>
              <a:off x="2867593" y="4325167"/>
              <a:ext cx="1459808" cy="260430"/>
            </a:xfrm>
            <a:prstGeom prst="rect">
              <a:avLst/>
            </a:prstGeom>
          </p:spPr>
        </p:pic>
        <p:sp>
          <p:nvSpPr>
            <p:cNvPr id="40" name="ZoneTexte 39"/>
            <p:cNvSpPr txBox="1"/>
            <p:nvPr/>
          </p:nvSpPr>
          <p:spPr>
            <a:xfrm>
              <a:off x="2497668" y="4314264"/>
              <a:ext cx="432555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i="1" dirty="0" err="1">
                  <a:latin typeface="Times"/>
                  <a:cs typeface="Times"/>
                </a:rPr>
                <a:t>p</a:t>
              </a:r>
              <a:r>
                <a:rPr lang="fr-FR" sz="1000" i="1" dirty="0" err="1" smtClean="0">
                  <a:latin typeface="Times"/>
                  <a:cs typeface="Times"/>
                </a:rPr>
                <a:t>np</a:t>
              </a:r>
              <a:r>
                <a:rPr lang="fr-FR" sz="1000" dirty="0" smtClean="0">
                  <a:latin typeface="Times"/>
                  <a:cs typeface="Times"/>
                </a:rPr>
                <a:t>-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41" name="ZoneTexte 40"/>
            <p:cNvSpPr txBox="1"/>
            <p:nvPr/>
          </p:nvSpPr>
          <p:spPr>
            <a:xfrm>
              <a:off x="2584572" y="4641203"/>
              <a:ext cx="3756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Times"/>
                  <a:cs typeface="Times"/>
                </a:rPr>
                <a:t>5S-</a:t>
              </a:r>
              <a:endParaRPr lang="fr-FR" sz="1000" dirty="0">
                <a:latin typeface="Times"/>
                <a:cs typeface="Times"/>
              </a:endParaRPr>
            </a:p>
          </p:txBody>
        </p:sp>
      </p:grpSp>
      <p:sp>
        <p:nvSpPr>
          <p:cNvPr id="9" name="ZoneTexte 8"/>
          <p:cNvSpPr txBox="1"/>
          <p:nvPr/>
        </p:nvSpPr>
        <p:spPr>
          <a:xfrm>
            <a:off x="2973134" y="4810546"/>
            <a:ext cx="121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Figure S8</a:t>
            </a:r>
            <a:endParaRPr lang="fr-FR" b="1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ZoneTexte 20"/>
          <p:cNvSpPr txBox="1">
            <a:spLocks noChangeArrowheads="1"/>
          </p:cNvSpPr>
          <p:nvPr/>
        </p:nvSpPr>
        <p:spPr bwMode="auto">
          <a:xfrm>
            <a:off x="2822262" y="318258"/>
            <a:ext cx="79743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000" dirty="0" err="1" smtClean="0">
                <a:latin typeface="Times"/>
                <a:cs typeface="Times"/>
              </a:rPr>
              <a:t>pBRSraG</a:t>
            </a:r>
            <a:r>
              <a:rPr lang="fr-FR" sz="1000" dirty="0" smtClean="0">
                <a:latin typeface="Times"/>
                <a:cs typeface="Times"/>
              </a:rPr>
              <a:t>-S</a:t>
            </a:r>
            <a:endParaRPr lang="fr-FR" sz="1000" dirty="0">
              <a:latin typeface="Times"/>
              <a:cs typeface="Times"/>
            </a:endParaRPr>
          </a:p>
        </p:txBody>
      </p:sp>
      <p:sp>
        <p:nvSpPr>
          <p:cNvPr id="11" name="ZoneTexte 20"/>
          <p:cNvSpPr txBox="1">
            <a:spLocks noChangeArrowheads="1"/>
          </p:cNvSpPr>
          <p:nvPr/>
        </p:nvSpPr>
        <p:spPr bwMode="auto">
          <a:xfrm>
            <a:off x="3547628" y="318258"/>
            <a:ext cx="684803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000" dirty="0" err="1" smtClean="0">
                <a:latin typeface="Times"/>
                <a:cs typeface="Times"/>
              </a:rPr>
              <a:t>pBRSraG</a:t>
            </a:r>
            <a:endParaRPr lang="fr-FR" sz="1000" dirty="0">
              <a:latin typeface="Times"/>
              <a:cs typeface="Times"/>
            </a:endParaRPr>
          </a:p>
        </p:txBody>
      </p:sp>
      <p:cxnSp>
        <p:nvCxnSpPr>
          <p:cNvPr id="15" name="Connecteur droit 14"/>
          <p:cNvCxnSpPr/>
          <p:nvPr/>
        </p:nvCxnSpPr>
        <p:spPr>
          <a:xfrm>
            <a:off x="2859547" y="565253"/>
            <a:ext cx="648352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3570769" y="565247"/>
            <a:ext cx="648352" cy="0"/>
          </a:xfrm>
          <a:prstGeom prst="line">
            <a:avLst/>
          </a:prstGeom>
          <a:ln w="9525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ZoneTexte 25"/>
          <p:cNvSpPr txBox="1"/>
          <p:nvPr/>
        </p:nvSpPr>
        <p:spPr>
          <a:xfrm>
            <a:off x="2561581" y="542748"/>
            <a:ext cx="17556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solidFill>
                  <a:srgbClr val="000000"/>
                </a:solidFill>
                <a:latin typeface="Times"/>
                <a:cs typeface="Times"/>
              </a:rPr>
              <a:t>        0  20 50 100 0  </a:t>
            </a:r>
            <a:r>
              <a:rPr lang="fr-FR" sz="1000" dirty="0">
                <a:solidFill>
                  <a:srgbClr val="000000"/>
                </a:solidFill>
                <a:latin typeface="Times"/>
                <a:cs typeface="Times"/>
              </a:rPr>
              <a:t>20 50 100</a:t>
            </a:r>
          </a:p>
          <a:p>
            <a:endParaRPr lang="fr-FR" sz="1000" dirty="0">
              <a:solidFill>
                <a:srgbClr val="000000"/>
              </a:solidFill>
              <a:latin typeface="Times"/>
              <a:cs typeface="Times"/>
            </a:endParaRPr>
          </a:p>
        </p:txBody>
      </p:sp>
      <p:sp>
        <p:nvSpPr>
          <p:cNvPr id="28" name="ZoneTexte 27"/>
          <p:cNvSpPr txBox="1"/>
          <p:nvPr/>
        </p:nvSpPr>
        <p:spPr>
          <a:xfrm>
            <a:off x="2262280" y="533483"/>
            <a:ext cx="6896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Times"/>
                <a:cs typeface="Times"/>
              </a:rPr>
              <a:t>IPTG </a:t>
            </a:r>
            <a:r>
              <a:rPr lang="fr-FR" sz="1000" dirty="0" err="1" smtClean="0">
                <a:latin typeface="Symbol" charset="2"/>
                <a:cs typeface="Symbol" charset="2"/>
              </a:rPr>
              <a:t>m</a:t>
            </a:r>
            <a:r>
              <a:rPr lang="fr-FR" sz="1000" dirty="0" err="1" smtClean="0">
                <a:latin typeface="Times"/>
                <a:cs typeface="Times"/>
              </a:rPr>
              <a:t>M</a:t>
            </a:r>
            <a:endParaRPr lang="fr-FR" sz="1000" dirty="0">
              <a:latin typeface="Times"/>
              <a:cs typeface="Times"/>
            </a:endParaRPr>
          </a:p>
        </p:txBody>
      </p:sp>
      <p:grpSp>
        <p:nvGrpSpPr>
          <p:cNvPr id="4" name="Grouper 3"/>
          <p:cNvGrpSpPr/>
          <p:nvPr/>
        </p:nvGrpSpPr>
        <p:grpSpPr>
          <a:xfrm>
            <a:off x="2183297" y="2299711"/>
            <a:ext cx="2353218" cy="820263"/>
            <a:chOff x="2194121" y="2772203"/>
            <a:chExt cx="2353218" cy="820263"/>
          </a:xfrm>
        </p:grpSpPr>
        <p:pic>
          <p:nvPicPr>
            <p:cNvPr id="12" name="Image 11"/>
            <p:cNvPicPr>
              <a:picLocks noChangeAspect="1"/>
            </p:cNvPicPr>
            <p:nvPr/>
          </p:nvPicPr>
          <p:blipFill rotWithShape="1">
            <a:blip r:embed="rId6"/>
            <a:srcRect l="11718" t="47250" r="54504" b="47856"/>
            <a:stretch/>
          </p:blipFill>
          <p:spPr>
            <a:xfrm>
              <a:off x="2914204" y="2904151"/>
              <a:ext cx="1413197" cy="297790"/>
            </a:xfrm>
            <a:prstGeom prst="rect">
              <a:avLst/>
            </a:prstGeom>
          </p:spPr>
        </p:pic>
        <p:pic>
          <p:nvPicPr>
            <p:cNvPr id="33" name="Image 32"/>
            <p:cNvPicPr>
              <a:picLocks noChangeAspect="1"/>
            </p:cNvPicPr>
            <p:nvPr/>
          </p:nvPicPr>
          <p:blipFill rotWithShape="1">
            <a:blip r:embed="rId7"/>
            <a:srcRect l="58447" t="45925" r="25991" b="47649"/>
            <a:stretch/>
          </p:blipFill>
          <p:spPr>
            <a:xfrm>
              <a:off x="2893415" y="3233868"/>
              <a:ext cx="1399182" cy="358598"/>
            </a:xfrm>
            <a:prstGeom prst="rect">
              <a:avLst/>
            </a:prstGeom>
            <a:ln>
              <a:solidFill>
                <a:srgbClr val="FFFFFF"/>
              </a:solidFill>
            </a:ln>
          </p:spPr>
        </p:pic>
        <p:sp>
          <p:nvSpPr>
            <p:cNvPr id="34" name="ZoneTexte 33"/>
            <p:cNvSpPr txBox="1"/>
            <p:nvPr/>
          </p:nvSpPr>
          <p:spPr>
            <a:xfrm>
              <a:off x="2627064" y="3208467"/>
              <a:ext cx="375636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Times"/>
                  <a:cs typeface="Times"/>
                </a:rPr>
                <a:t>5S-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4127608" y="2951510"/>
              <a:ext cx="419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Times"/>
                  <a:cs typeface="Times"/>
                </a:rPr>
                <a:t>-147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4127608" y="2837132"/>
              <a:ext cx="41973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Times"/>
                  <a:cs typeface="Times"/>
                </a:rPr>
                <a:t>-160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2194121" y="2772203"/>
              <a:ext cx="743651" cy="34368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fr-FR" sz="1000" dirty="0" smtClean="0">
                  <a:latin typeface="Times"/>
                  <a:cs typeface="Times"/>
                </a:rPr>
                <a:t>Ile </a:t>
              </a:r>
              <a:r>
                <a:rPr lang="fr-FR" sz="1000" dirty="0" err="1" smtClean="0">
                  <a:latin typeface="Times"/>
                  <a:cs typeface="Times"/>
                </a:rPr>
                <a:t>tRNA</a:t>
              </a:r>
              <a:r>
                <a:rPr lang="fr-FR" sz="1000" dirty="0" smtClean="0">
                  <a:latin typeface="Times"/>
                  <a:cs typeface="Times"/>
                </a:rPr>
                <a:t> </a:t>
              </a:r>
            </a:p>
            <a:p>
              <a:pPr>
                <a:lnSpc>
                  <a:spcPct val="80000"/>
                </a:lnSpc>
              </a:pPr>
              <a:r>
                <a:rPr lang="fr-FR" sz="1000" dirty="0" err="1" smtClean="0">
                  <a:latin typeface="Times"/>
                  <a:cs typeface="Times"/>
                </a:rPr>
                <a:t>precursor</a:t>
              </a:r>
              <a:r>
                <a:rPr lang="fr-FR" sz="1000" dirty="0" smtClean="0">
                  <a:latin typeface="Times"/>
                  <a:cs typeface="Times"/>
                </a:rPr>
                <a:t> -</a:t>
              </a:r>
              <a:endParaRPr lang="fr-FR" sz="1000" dirty="0">
                <a:latin typeface="Times"/>
                <a:cs typeface="Times"/>
              </a:endParaRPr>
            </a:p>
          </p:txBody>
        </p:sp>
      </p:grpSp>
      <p:cxnSp>
        <p:nvCxnSpPr>
          <p:cNvPr id="39" name="Connecteur droit 38"/>
          <p:cNvCxnSpPr/>
          <p:nvPr/>
        </p:nvCxnSpPr>
        <p:spPr>
          <a:xfrm>
            <a:off x="3549219" y="636571"/>
            <a:ext cx="21550" cy="3291962"/>
          </a:xfrm>
          <a:prstGeom prst="line">
            <a:avLst/>
          </a:prstGeom>
          <a:ln w="9525" cmpd="sng"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1477861" y="247213"/>
            <a:ext cx="40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latin typeface="Times"/>
                <a:cs typeface="Times"/>
              </a:rPr>
              <a:t>A</a:t>
            </a:r>
            <a:endParaRPr lang="fr-FR" b="1" i="1" dirty="0">
              <a:latin typeface="Times"/>
              <a:cs typeface="Times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1477861" y="2143746"/>
            <a:ext cx="40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latin typeface="Times"/>
                <a:cs typeface="Times"/>
              </a:rPr>
              <a:t>B</a:t>
            </a:r>
            <a:endParaRPr lang="fr-FR" b="1" i="1" dirty="0">
              <a:latin typeface="Times"/>
              <a:cs typeface="Times"/>
            </a:endParaRPr>
          </a:p>
        </p:txBody>
      </p:sp>
      <p:sp>
        <p:nvSpPr>
          <p:cNvPr id="72" name="ZoneTexte 71"/>
          <p:cNvSpPr txBox="1"/>
          <p:nvPr/>
        </p:nvSpPr>
        <p:spPr>
          <a:xfrm>
            <a:off x="330555" y="5499762"/>
            <a:ext cx="614644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just"/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Figure 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S8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;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SraG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overexpression</a:t>
            </a:r>
            <a:r>
              <a:rPr lang="fr-FR" sz="1200" strike="sngStrik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affects the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amount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of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tRNA</a:t>
            </a:r>
            <a:r>
              <a:rPr lang="fr-FR" sz="1200" baseline="30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Ile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precursor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fr-FR" sz="1200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just"/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Northern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blot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analysis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of </a:t>
            </a:r>
            <a:r>
              <a:rPr lang="fr-FR" sz="1200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pnp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mRNA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on agarose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formaldehyde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gel (A) and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tRNA</a:t>
            </a:r>
            <a:r>
              <a:rPr lang="fr-FR" sz="1200" baseline="30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Ile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precursor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on acrylamide-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urea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gel (B), in MG1655 (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wt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containing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pBRSraG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-S or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pBRSraG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plasmids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Overexpression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was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induced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by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adding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IPTG (0, 20, 50, 100 </a:t>
            </a:r>
            <a:r>
              <a:rPr lang="fr-FR" sz="1200" dirty="0" err="1">
                <a:solidFill>
                  <a:srgbClr val="000000"/>
                </a:solidFill>
                <a:latin typeface="Symbol"/>
                <a:ea typeface="Symbol"/>
                <a:cs typeface="Symbol"/>
              </a:rPr>
              <a:t>μ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at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the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beginning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of the culture. Membrane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was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probed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for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tRNA</a:t>
            </a:r>
            <a:r>
              <a:rPr lang="fr-FR" sz="1200" baseline="300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Ile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precursor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with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the 5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’-radiolabelled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oligonucleotide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GTAGAGGTTTTACTGCTCATTTTCATCAGACAATC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which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is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complementary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to 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the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region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-1 to -35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upstream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of </a:t>
            </a:r>
            <a:r>
              <a:rPr lang="fr-FR" sz="1200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ileT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Quantification 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of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tRNA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precursor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and </a:t>
            </a:r>
            <a:r>
              <a:rPr lang="fr-FR" sz="1200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pnp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transcript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radioactivity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(in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arbitrary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units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relative to 5S RNA)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is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indicated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below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the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corresponding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gel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5088817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/>
          <a:srcRect t="13818"/>
          <a:stretch/>
        </p:blipFill>
        <p:spPr>
          <a:xfrm>
            <a:off x="0" y="0"/>
            <a:ext cx="6858000" cy="776265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751860" y="17701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631595" y="7393321"/>
            <a:ext cx="121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solidFill>
                  <a:srgbClr val="000000"/>
                </a:solidFill>
                <a:latin typeface="Times New Roman"/>
                <a:cs typeface="Times New Roman"/>
              </a:rPr>
              <a:t>Figure S9</a:t>
            </a:r>
            <a:endParaRPr lang="fr-FR" b="1" i="1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14874" y="7810500"/>
            <a:ext cx="612986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Figure S9; </a:t>
            </a:r>
            <a:r>
              <a:rPr lang="fr-FR" sz="1200" i="1" dirty="0" err="1" smtClean="0">
                <a:solidFill>
                  <a:srgbClr val="000000"/>
                </a:solidFill>
                <a:latin typeface="Times"/>
                <a:cs typeface="Times"/>
              </a:rPr>
              <a:t>rpsO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Times"/>
                <a:cs typeface="Times"/>
              </a:rPr>
              <a:t>and </a:t>
            </a:r>
            <a:r>
              <a:rPr lang="fr-FR" sz="1200" i="1" dirty="0" err="1">
                <a:solidFill>
                  <a:srgbClr val="000000"/>
                </a:solidFill>
                <a:latin typeface="Times"/>
                <a:cs typeface="Times"/>
              </a:rPr>
              <a:t>pnp</a:t>
            </a:r>
            <a:r>
              <a:rPr lang="fr-FR" sz="1200" dirty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co-occurrence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across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"/>
                <a:cs typeface="Times"/>
              </a:rPr>
              <a:t>bacteria</a:t>
            </a:r>
            <a:r>
              <a:rPr lang="fr-FR" sz="1200" dirty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"/>
                <a:cs typeface="Times"/>
              </a:rPr>
              <a:t>representative</a:t>
            </a:r>
            <a:r>
              <a:rPr lang="fr-FR" sz="1200" dirty="0">
                <a:solidFill>
                  <a:srgbClr val="000000"/>
                </a:solidFill>
                <a:latin typeface="Times"/>
                <a:cs typeface="Times"/>
              </a:rPr>
              <a:t> of the </a:t>
            </a:r>
            <a:r>
              <a:rPr lang="fr-FR" sz="1200" dirty="0" err="1">
                <a:solidFill>
                  <a:srgbClr val="000000"/>
                </a:solidFill>
                <a:latin typeface="Times"/>
                <a:cs typeface="Times"/>
              </a:rPr>
              <a:t>general</a:t>
            </a:r>
            <a:r>
              <a:rPr lang="fr-FR" sz="1200" dirty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"/>
                <a:cs typeface="Times"/>
              </a:rPr>
              <a:t>bacterial</a:t>
            </a:r>
            <a:r>
              <a:rPr lang="fr-FR" sz="1200" dirty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"/>
                <a:cs typeface="Times"/>
              </a:rPr>
              <a:t>phylogenic</a:t>
            </a:r>
            <a:r>
              <a:rPr lang="fr-FR" sz="1200" dirty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"/>
                <a:cs typeface="Times"/>
              </a:rPr>
              <a:t>tree</a:t>
            </a:r>
            <a:r>
              <a:rPr lang="fr-FR" sz="1200" dirty="0">
                <a:solidFill>
                  <a:srgbClr val="000000"/>
                </a:solidFill>
                <a:latin typeface="Times"/>
                <a:cs typeface="Times"/>
              </a:rPr>
              <a:t> (</a:t>
            </a:r>
            <a:r>
              <a:rPr lang="fr-FR" sz="1200" u="sng" dirty="0">
                <a:solidFill>
                  <a:srgbClr val="000000"/>
                </a:solidFill>
                <a:latin typeface="Times"/>
                <a:cs typeface="Times"/>
                <a:hlinkClick r:id="rId3"/>
              </a:rPr>
              <a:t>http://itol.embl.de/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). </a:t>
            </a:r>
            <a:r>
              <a:rPr lang="fr-FR" sz="1200" dirty="0">
                <a:solidFill>
                  <a:srgbClr val="000000"/>
                </a:solidFill>
                <a:latin typeface="Times"/>
                <a:cs typeface="Times"/>
              </a:rPr>
              <a:t>The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names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Times"/>
                <a:cs typeface="Times"/>
              </a:rPr>
              <a:t>of the </a:t>
            </a:r>
            <a:r>
              <a:rPr lang="fr-FR" sz="1200" dirty="0" err="1">
                <a:solidFill>
                  <a:srgbClr val="000000"/>
                </a:solidFill>
                <a:latin typeface="Times"/>
                <a:cs typeface="Times"/>
              </a:rPr>
              <a:t>bacteria</a:t>
            </a:r>
            <a:r>
              <a:rPr lang="fr-FR" sz="1200" dirty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"/>
                <a:cs typeface="Times"/>
              </a:rPr>
              <a:t>w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ith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the </a:t>
            </a:r>
            <a:r>
              <a:rPr lang="fr-FR" sz="1200" i="1" dirty="0" err="1" smtClean="0">
                <a:solidFill>
                  <a:srgbClr val="000000"/>
                </a:solidFill>
                <a:latin typeface="Times"/>
                <a:cs typeface="Times"/>
              </a:rPr>
              <a:t>rpsO-pnp</a:t>
            </a:r>
            <a:r>
              <a:rPr lang="fr-FR" sz="1200" i="1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synteny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are in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blue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those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lacking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the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synteny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are in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red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(</a:t>
            </a:r>
            <a:r>
              <a:rPr lang="fr-FR" sz="1200" u="sng" dirty="0">
                <a:solidFill>
                  <a:srgbClr val="000000"/>
                </a:solidFill>
                <a:latin typeface="Times"/>
                <a:cs typeface="Times"/>
                <a:hlinkClick r:id="rId4"/>
              </a:rPr>
              <a:t>http://mbgd.genome.ad.jp/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). Boxes in light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red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indicate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species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which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do not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present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a </a:t>
            </a:r>
            <a:r>
              <a:rPr lang="fr-FR" sz="1200" i="1" dirty="0" err="1" smtClean="0">
                <a:solidFill>
                  <a:srgbClr val="000000"/>
                </a:solidFill>
                <a:latin typeface="Times"/>
                <a:cs typeface="Times"/>
              </a:rPr>
              <a:t>rpsO-pnp</a:t>
            </a:r>
            <a:r>
              <a:rPr lang="fr-FR" sz="1200" i="1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co-occurence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.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Bacteria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named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in black are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those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where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no information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is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available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SraG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homologues </a:t>
            </a:r>
            <a:r>
              <a:rPr lang="fr-FR" sz="1200" dirty="0">
                <a:solidFill>
                  <a:srgbClr val="000000"/>
                </a:solidFill>
                <a:latin typeface="Times"/>
                <a:cs typeface="Times"/>
              </a:rPr>
              <a:t>have been </a:t>
            </a:r>
            <a:r>
              <a:rPr lang="fr-FR" sz="1200" dirty="0" err="1">
                <a:solidFill>
                  <a:srgbClr val="000000"/>
                </a:solidFill>
                <a:latin typeface="Times"/>
                <a:cs typeface="Times"/>
              </a:rPr>
              <a:t>described</a:t>
            </a:r>
            <a:r>
              <a:rPr lang="fr-FR" sz="1200" dirty="0">
                <a:solidFill>
                  <a:srgbClr val="000000"/>
                </a:solidFill>
                <a:latin typeface="Times"/>
                <a:cs typeface="Times"/>
              </a:rPr>
              <a:t> in </a:t>
            </a:r>
            <a:r>
              <a:rPr lang="fr-FR" sz="1200" dirty="0" err="1">
                <a:solidFill>
                  <a:srgbClr val="000000"/>
                </a:solidFill>
                <a:latin typeface="Times"/>
                <a:cs typeface="Times"/>
              </a:rPr>
              <a:t>different</a:t>
            </a:r>
            <a:r>
              <a:rPr lang="fr-FR" sz="1200" dirty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species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,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which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are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colored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in green. The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example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of the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genus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1200" i="1" dirty="0" smtClean="0">
                <a:solidFill>
                  <a:srgbClr val="000000"/>
                </a:solidFill>
                <a:latin typeface="Times"/>
                <a:cs typeface="Times"/>
              </a:rPr>
              <a:t>Yersinia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is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more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precisely</a:t>
            </a:r>
            <a:r>
              <a:rPr lang="fr-FR" sz="1200" dirty="0" smtClean="0">
                <a:solidFill>
                  <a:srgbClr val="000000"/>
                </a:solidFill>
                <a:latin typeface="Times"/>
                <a:cs typeface="Times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"/>
                <a:cs typeface="Times"/>
              </a:rPr>
              <a:t>described</a:t>
            </a:r>
            <a:r>
              <a:rPr lang="fr-FR" sz="1200" dirty="0" smtClean="0">
                <a:latin typeface="Times"/>
                <a:cs typeface="Times"/>
              </a:rPr>
              <a:t>. </a:t>
            </a:r>
            <a:endParaRPr lang="fr-FR" sz="1200" dirty="0">
              <a:latin typeface="Times"/>
              <a:cs typeface="Times"/>
            </a:endParaRPr>
          </a:p>
          <a:p>
            <a:endParaRPr lang="fr-FR" sz="12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3236428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/>
          <p:cNvSpPr txBox="1"/>
          <p:nvPr/>
        </p:nvSpPr>
        <p:spPr>
          <a:xfrm>
            <a:off x="2269895" y="4746375"/>
            <a:ext cx="121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latin typeface="Times New Roman"/>
                <a:cs typeface="Times New Roman"/>
              </a:rPr>
              <a:t>Figure </a:t>
            </a:r>
            <a:r>
              <a:rPr lang="fr-FR" b="1" i="1" dirty="0" smtClean="0">
                <a:latin typeface="Times New Roman"/>
                <a:cs typeface="Times New Roman"/>
                <a:sym typeface="Wingdings"/>
              </a:rPr>
              <a:t>S2</a:t>
            </a:r>
            <a:endParaRPr lang="fr-FR" b="1" i="1" dirty="0">
              <a:latin typeface="Times New Roman"/>
              <a:cs typeface="Times New Roman"/>
            </a:endParaRPr>
          </a:p>
        </p:txBody>
      </p:sp>
      <p:grpSp>
        <p:nvGrpSpPr>
          <p:cNvPr id="2" name="Grouper 1"/>
          <p:cNvGrpSpPr>
            <a:grpSpLocks noChangeAspect="1"/>
          </p:cNvGrpSpPr>
          <p:nvPr/>
        </p:nvGrpSpPr>
        <p:grpSpPr>
          <a:xfrm>
            <a:off x="330205" y="1254929"/>
            <a:ext cx="3554210" cy="2843987"/>
            <a:chOff x="1409700" y="2753522"/>
            <a:chExt cx="5072063" cy="3341690"/>
          </a:xfrm>
        </p:grpSpPr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1409700" y="2753522"/>
              <a:ext cx="5072063" cy="3341690"/>
              <a:chOff x="1152" y="1815"/>
              <a:chExt cx="3195" cy="2105"/>
            </a:xfrm>
          </p:grpSpPr>
          <p:pic>
            <p:nvPicPr>
              <p:cNvPr id="5" name="Picture 4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505" r="12642" b="8250"/>
              <a:stretch/>
            </p:blipFill>
            <p:spPr bwMode="auto">
              <a:xfrm rot="5400000">
                <a:off x="1299" y="2160"/>
                <a:ext cx="1869" cy="16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</p:pic>
          <p:sp>
            <p:nvSpPr>
              <p:cNvPr id="6" name="Text Box 5"/>
              <p:cNvSpPr txBox="1">
                <a:spLocks noChangeArrowheads="1"/>
              </p:cNvSpPr>
              <p:nvPr/>
            </p:nvSpPr>
            <p:spPr bwMode="auto">
              <a:xfrm>
                <a:off x="2165" y="1815"/>
                <a:ext cx="2182" cy="3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2400" dirty="0">
                    <a:latin typeface="Times"/>
                    <a:cs typeface="Times"/>
                  </a:rPr>
                  <a:t>-     </a:t>
                </a:r>
                <a:r>
                  <a:rPr lang="fr-FR" sz="2400" dirty="0" smtClean="0">
                    <a:latin typeface="Times"/>
                    <a:cs typeface="Times"/>
                  </a:rPr>
                  <a:t> +    </a:t>
                </a:r>
                <a:r>
                  <a:rPr lang="fr-FR" sz="1400" dirty="0" err="1" smtClean="0">
                    <a:latin typeface="Times"/>
                    <a:cs typeface="Times"/>
                  </a:rPr>
                  <a:t>polyphosphatase</a:t>
                </a:r>
                <a:endParaRPr lang="fr-FR" sz="1400" dirty="0">
                  <a:latin typeface="Times"/>
                  <a:cs typeface="Times"/>
                </a:endParaRPr>
              </a:p>
            </p:txBody>
          </p:sp>
          <p:sp>
            <p:nvSpPr>
              <p:cNvPr id="8" name="Text Box 7"/>
              <p:cNvSpPr txBox="1">
                <a:spLocks noChangeArrowheads="1"/>
              </p:cNvSpPr>
              <p:nvPr/>
            </p:nvSpPr>
            <p:spPr bwMode="auto">
              <a:xfrm>
                <a:off x="1152" y="2027"/>
                <a:ext cx="420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200" dirty="0">
                    <a:latin typeface="Times" charset="0"/>
                  </a:rPr>
                  <a:t>500-</a:t>
                </a:r>
                <a:endParaRPr lang="fr-FR" sz="1200" dirty="0"/>
              </a:p>
            </p:txBody>
          </p:sp>
          <p:sp>
            <p:nvSpPr>
              <p:cNvPr id="9" name="Text Box 8"/>
              <p:cNvSpPr txBox="1">
                <a:spLocks noChangeArrowheads="1"/>
              </p:cNvSpPr>
              <p:nvPr/>
            </p:nvSpPr>
            <p:spPr bwMode="auto">
              <a:xfrm>
                <a:off x="1167" y="2711"/>
                <a:ext cx="420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fr-FR" sz="1200" dirty="0">
                    <a:latin typeface="Times" charset="0"/>
                  </a:rPr>
                  <a:t>200-</a:t>
                </a:r>
                <a:endParaRPr lang="fr-FR" sz="1200" dirty="0"/>
              </a:p>
            </p:txBody>
          </p:sp>
        </p:grpSp>
        <p:sp>
          <p:nvSpPr>
            <p:cNvPr id="10" name="Text Box 8"/>
            <p:cNvSpPr txBox="1">
              <a:spLocks noChangeArrowheads="1"/>
            </p:cNvSpPr>
            <p:nvPr/>
          </p:nvSpPr>
          <p:spPr bwMode="auto">
            <a:xfrm>
              <a:off x="1433513" y="4899823"/>
              <a:ext cx="666071" cy="325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200" dirty="0">
                  <a:latin typeface="Times" charset="0"/>
                </a:rPr>
                <a:t>1</a:t>
              </a:r>
              <a:r>
                <a:rPr lang="fr-FR" sz="1200" dirty="0" smtClean="0">
                  <a:latin typeface="Times" charset="0"/>
                </a:rPr>
                <a:t>00</a:t>
              </a:r>
              <a:r>
                <a:rPr lang="fr-FR" sz="1200" dirty="0">
                  <a:latin typeface="Times" charset="0"/>
                </a:rPr>
                <a:t>-</a:t>
              </a:r>
              <a:endParaRPr lang="fr-FR" sz="1200" dirty="0"/>
            </a:p>
          </p:txBody>
        </p:sp>
        <p:sp>
          <p:nvSpPr>
            <p:cNvPr id="11" name="Text Box 8"/>
            <p:cNvSpPr txBox="1">
              <a:spLocks noChangeArrowheads="1"/>
            </p:cNvSpPr>
            <p:nvPr/>
          </p:nvSpPr>
          <p:spPr bwMode="auto">
            <a:xfrm>
              <a:off x="1446213" y="3680623"/>
              <a:ext cx="666071" cy="325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200" dirty="0">
                  <a:latin typeface="Times" charset="0"/>
                </a:rPr>
                <a:t>3</a:t>
              </a:r>
              <a:r>
                <a:rPr lang="fr-FR" sz="1200" dirty="0" smtClean="0">
                  <a:latin typeface="Times" charset="0"/>
                </a:rPr>
                <a:t>00</a:t>
              </a:r>
              <a:r>
                <a:rPr lang="fr-FR" sz="1200" dirty="0">
                  <a:latin typeface="Times" charset="0"/>
                </a:rPr>
                <a:t>-</a:t>
              </a:r>
              <a:endParaRPr lang="fr-FR" sz="1200" dirty="0"/>
            </a:p>
          </p:txBody>
        </p:sp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1446213" y="3337724"/>
              <a:ext cx="666071" cy="3254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fr-FR" sz="1200" dirty="0">
                  <a:latin typeface="Times" charset="0"/>
                </a:rPr>
                <a:t>4</a:t>
              </a:r>
              <a:r>
                <a:rPr lang="fr-FR" sz="1200" dirty="0" smtClean="0">
                  <a:latin typeface="Times" charset="0"/>
                </a:rPr>
                <a:t>00</a:t>
              </a:r>
              <a:r>
                <a:rPr lang="fr-FR" sz="1200" dirty="0">
                  <a:latin typeface="Times" charset="0"/>
                </a:rPr>
                <a:t>-</a:t>
              </a:r>
              <a:endParaRPr lang="fr-FR" sz="1200" dirty="0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499541" y="5295908"/>
            <a:ext cx="60019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>
                <a:latin typeface="Times"/>
                <a:cs typeface="Times"/>
              </a:rPr>
              <a:t>Figure </a:t>
            </a:r>
            <a:r>
              <a:rPr lang="fr-FR" sz="1200" dirty="0" smtClean="0">
                <a:latin typeface="Times"/>
                <a:cs typeface="Times"/>
                <a:sym typeface="Wingdings"/>
              </a:rPr>
              <a:t>S2</a:t>
            </a:r>
            <a:r>
              <a:rPr lang="fr-FR" sz="1200" dirty="0" smtClean="0">
                <a:latin typeface="Times"/>
                <a:cs typeface="Times"/>
              </a:rPr>
              <a:t>; </a:t>
            </a:r>
            <a:r>
              <a:rPr lang="fr-FR" sz="1200" dirty="0" err="1">
                <a:latin typeface="Times"/>
                <a:cs typeface="Times"/>
              </a:rPr>
              <a:t>Characterization</a:t>
            </a:r>
            <a:r>
              <a:rPr lang="fr-FR" sz="1200" dirty="0">
                <a:latin typeface="Times"/>
                <a:cs typeface="Times"/>
              </a:rPr>
              <a:t> of </a:t>
            </a:r>
            <a:r>
              <a:rPr lang="fr-FR" sz="1200" dirty="0" err="1">
                <a:latin typeface="Times"/>
                <a:cs typeface="Times"/>
              </a:rPr>
              <a:t>SraG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transcripts</a:t>
            </a:r>
            <a:r>
              <a:rPr lang="fr-FR" sz="1200" dirty="0">
                <a:latin typeface="Times"/>
                <a:cs typeface="Times"/>
              </a:rPr>
              <a:t> by </a:t>
            </a:r>
            <a:r>
              <a:rPr lang="fr-FR" sz="1200" dirty="0" err="1">
                <a:latin typeface="Times"/>
                <a:cs typeface="Times"/>
              </a:rPr>
              <a:t>cRT</a:t>
            </a:r>
            <a:r>
              <a:rPr lang="fr-FR" sz="1200" dirty="0">
                <a:latin typeface="Times"/>
                <a:cs typeface="Times"/>
              </a:rPr>
              <a:t>-PCR.</a:t>
            </a:r>
          </a:p>
          <a:p>
            <a:pPr algn="just"/>
            <a:r>
              <a:rPr lang="fr-FR" sz="1200" dirty="0">
                <a:latin typeface="Times"/>
                <a:cs typeface="Times"/>
              </a:rPr>
              <a:t>Image of an </a:t>
            </a:r>
            <a:r>
              <a:rPr lang="fr-FR" sz="1200" dirty="0" err="1">
                <a:latin typeface="Times"/>
                <a:cs typeface="Times"/>
              </a:rPr>
              <a:t>ethidium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bromide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stained</a:t>
            </a:r>
            <a:r>
              <a:rPr lang="fr-FR" sz="1200" dirty="0">
                <a:latin typeface="Times"/>
                <a:cs typeface="Times"/>
              </a:rPr>
              <a:t> agarose gel </a:t>
            </a:r>
            <a:r>
              <a:rPr lang="fr-FR" sz="1200" dirty="0" smtClean="0">
                <a:latin typeface="Times"/>
                <a:cs typeface="Times"/>
              </a:rPr>
              <a:t>(</a:t>
            </a:r>
            <a:r>
              <a:rPr lang="fr-FR" sz="1200" dirty="0" err="1" smtClean="0">
                <a:latin typeface="Times"/>
                <a:cs typeface="Times"/>
              </a:rPr>
              <a:t>left</a:t>
            </a:r>
            <a:r>
              <a:rPr lang="fr-FR" sz="1200" dirty="0" smtClean="0">
                <a:latin typeface="Times"/>
                <a:cs typeface="Times"/>
              </a:rPr>
              <a:t> </a:t>
            </a:r>
            <a:r>
              <a:rPr lang="fr-FR" sz="1200" dirty="0" err="1" smtClean="0">
                <a:latin typeface="Times"/>
                <a:cs typeface="Times"/>
              </a:rPr>
              <a:t>side</a:t>
            </a:r>
            <a:r>
              <a:rPr lang="fr-FR" sz="1200" dirty="0" smtClean="0">
                <a:latin typeface="Times"/>
                <a:cs typeface="Times"/>
              </a:rPr>
              <a:t>) and of acrylamide gel (right </a:t>
            </a:r>
            <a:r>
              <a:rPr lang="fr-FR" sz="1200" dirty="0" err="1" smtClean="0">
                <a:latin typeface="Times"/>
                <a:cs typeface="Times"/>
              </a:rPr>
              <a:t>side</a:t>
            </a:r>
            <a:r>
              <a:rPr lang="fr-FR" sz="1200" dirty="0" smtClean="0">
                <a:latin typeface="Times"/>
                <a:cs typeface="Times"/>
              </a:rPr>
              <a:t>) of </a:t>
            </a:r>
            <a:r>
              <a:rPr lang="fr-FR" sz="1200" dirty="0">
                <a:latin typeface="Times"/>
                <a:cs typeface="Times"/>
              </a:rPr>
              <a:t>PCR </a:t>
            </a:r>
            <a:r>
              <a:rPr lang="fr-FR" sz="1200" dirty="0" err="1">
                <a:latin typeface="Times"/>
                <a:cs typeface="Times"/>
              </a:rPr>
              <a:t>products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amplified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using</a:t>
            </a:r>
            <a:r>
              <a:rPr lang="fr-FR" sz="1200" dirty="0">
                <a:latin typeface="Times"/>
                <a:cs typeface="Times"/>
              </a:rPr>
              <a:t> the  m423-442  primer for the RT in </a:t>
            </a:r>
            <a:r>
              <a:rPr lang="fr-FR" sz="1200" dirty="0" err="1">
                <a:latin typeface="Times"/>
                <a:cs typeface="Times"/>
              </a:rPr>
              <a:t>combination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with</a:t>
            </a:r>
            <a:r>
              <a:rPr lang="fr-FR" sz="1200" dirty="0">
                <a:latin typeface="Times"/>
                <a:cs typeface="Times"/>
              </a:rPr>
              <a:t> m1 and rpsO441 for the PCR. The </a:t>
            </a:r>
            <a:r>
              <a:rPr lang="fr-FR" sz="1200" dirty="0" err="1">
                <a:latin typeface="Times"/>
                <a:cs typeface="Times"/>
              </a:rPr>
              <a:t>presence</a:t>
            </a:r>
            <a:r>
              <a:rPr lang="fr-FR" sz="1200" dirty="0">
                <a:latin typeface="Times"/>
                <a:cs typeface="Times"/>
              </a:rPr>
              <a:t> or absence of  </a:t>
            </a:r>
            <a:r>
              <a:rPr lang="fr-FR" sz="1200" dirty="0" err="1">
                <a:latin typeface="Times"/>
                <a:cs typeface="Times"/>
              </a:rPr>
              <a:t>polyphosphatase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treatment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prior</a:t>
            </a:r>
            <a:r>
              <a:rPr lang="fr-FR" sz="1200" dirty="0">
                <a:latin typeface="Times"/>
                <a:cs typeface="Times"/>
              </a:rPr>
              <a:t> to the RNA </a:t>
            </a:r>
            <a:r>
              <a:rPr lang="fr-FR" sz="1200" dirty="0" err="1">
                <a:latin typeface="Times"/>
                <a:cs typeface="Times"/>
              </a:rPr>
              <a:t>ligation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is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indicated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at</a:t>
            </a:r>
            <a:r>
              <a:rPr lang="fr-FR" sz="1200" dirty="0">
                <a:latin typeface="Times"/>
                <a:cs typeface="Times"/>
              </a:rPr>
              <a:t> the top of the </a:t>
            </a:r>
            <a:r>
              <a:rPr lang="fr-FR" sz="1200" dirty="0" err="1">
                <a:latin typeface="Times"/>
                <a:cs typeface="Times"/>
              </a:rPr>
              <a:t>lanes</a:t>
            </a:r>
            <a:r>
              <a:rPr lang="fr-FR" sz="1200" dirty="0" smtClean="0">
                <a:latin typeface="Times"/>
                <a:cs typeface="Times"/>
              </a:rPr>
              <a:t>. PCR fragments </a:t>
            </a:r>
            <a:r>
              <a:rPr lang="fr-FR" sz="1200" dirty="0" err="1" smtClean="0">
                <a:latin typeface="Times"/>
                <a:cs typeface="Times"/>
              </a:rPr>
              <a:t>from</a:t>
            </a:r>
            <a:r>
              <a:rPr lang="fr-FR" sz="1200" dirty="0" smtClean="0">
                <a:latin typeface="Times"/>
                <a:cs typeface="Times"/>
              </a:rPr>
              <a:t> bands A, B and C </a:t>
            </a:r>
            <a:r>
              <a:rPr lang="fr-FR" sz="1200" dirty="0" err="1" smtClean="0">
                <a:latin typeface="Times"/>
                <a:cs typeface="Times"/>
              </a:rPr>
              <a:t>were</a:t>
            </a:r>
            <a:r>
              <a:rPr lang="fr-FR" sz="1200" dirty="0" smtClean="0">
                <a:latin typeface="Times"/>
                <a:cs typeface="Times"/>
              </a:rPr>
              <a:t> </a:t>
            </a:r>
            <a:r>
              <a:rPr lang="fr-FR" sz="1200" dirty="0" err="1" smtClean="0">
                <a:latin typeface="Times"/>
                <a:cs typeface="Times"/>
              </a:rPr>
              <a:t>eluted</a:t>
            </a:r>
            <a:r>
              <a:rPr lang="fr-FR" sz="1200" dirty="0" smtClean="0">
                <a:latin typeface="Times"/>
                <a:cs typeface="Times"/>
              </a:rPr>
              <a:t> and </a:t>
            </a:r>
            <a:r>
              <a:rPr lang="fr-FR" sz="1200" dirty="0" err="1" smtClean="0">
                <a:latin typeface="Times"/>
                <a:cs typeface="Times"/>
              </a:rPr>
              <a:t>cloned</a:t>
            </a:r>
            <a:r>
              <a:rPr lang="fr-FR" sz="1200" dirty="0" smtClean="0">
                <a:latin typeface="Times"/>
                <a:cs typeface="Times"/>
              </a:rPr>
              <a:t>.</a:t>
            </a:r>
            <a:endParaRPr lang="fr-FR" sz="1200" dirty="0">
              <a:latin typeface="Times"/>
              <a:cs typeface="Times"/>
            </a:endParaRPr>
          </a:p>
        </p:txBody>
      </p:sp>
      <p:sp>
        <p:nvSpPr>
          <p:cNvPr id="29" name="ZoneTexte 28"/>
          <p:cNvSpPr txBox="1"/>
          <p:nvPr/>
        </p:nvSpPr>
        <p:spPr>
          <a:xfrm>
            <a:off x="1649859" y="2506090"/>
            <a:ext cx="49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Times"/>
                <a:cs typeface="Times"/>
              </a:rPr>
              <a:t>-B-</a:t>
            </a:r>
            <a:endParaRPr lang="fr-FR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1411183" y="2351434"/>
            <a:ext cx="73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Times"/>
                <a:cs typeface="Times"/>
              </a:rPr>
              <a:t>    -A-</a:t>
            </a:r>
            <a:endParaRPr lang="fr-FR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40" name="ZoneTexte 39"/>
          <p:cNvSpPr txBox="1"/>
          <p:nvPr/>
        </p:nvSpPr>
        <p:spPr>
          <a:xfrm>
            <a:off x="4165100" y="995404"/>
            <a:ext cx="59055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latin typeface="Times"/>
                <a:cs typeface="Times"/>
              </a:rPr>
              <a:t> </a:t>
            </a:r>
            <a:r>
              <a:rPr lang="fr-FR" dirty="0" smtClean="0">
                <a:latin typeface="Times"/>
                <a:cs typeface="Times"/>
              </a:rPr>
              <a:t>                           </a:t>
            </a:r>
            <a:r>
              <a:rPr lang="fr-FR" sz="2400" dirty="0" smtClean="0"/>
              <a:t>+</a:t>
            </a:r>
            <a:endParaRPr lang="fr-FR" sz="2400" dirty="0"/>
          </a:p>
        </p:txBody>
      </p:sp>
      <p:sp>
        <p:nvSpPr>
          <p:cNvPr id="38" name="ZoneTexte 37"/>
          <p:cNvSpPr txBox="1"/>
          <p:nvPr/>
        </p:nvSpPr>
        <p:spPr>
          <a:xfrm>
            <a:off x="5916997" y="1691837"/>
            <a:ext cx="466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"/>
                <a:cs typeface="Times"/>
              </a:rPr>
              <a:t>-201</a:t>
            </a:r>
          </a:p>
          <a:p>
            <a:endParaRPr lang="fr-FR" sz="1200" dirty="0"/>
          </a:p>
        </p:txBody>
      </p:sp>
      <p:pic>
        <p:nvPicPr>
          <p:cNvPr id="39" name="Image 3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08449" y="1622266"/>
            <a:ext cx="2104264" cy="3072278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4994080" y="1253339"/>
            <a:ext cx="181928" cy="3323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-</a:t>
            </a:r>
            <a:endParaRPr lang="fr-FR" sz="2400" dirty="0"/>
          </a:p>
        </p:txBody>
      </p:sp>
      <p:sp>
        <p:nvSpPr>
          <p:cNvPr id="42" name="ZoneTexte 41"/>
          <p:cNvSpPr txBox="1"/>
          <p:nvPr/>
        </p:nvSpPr>
        <p:spPr>
          <a:xfrm>
            <a:off x="5916997" y="2292596"/>
            <a:ext cx="466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"/>
                <a:cs typeface="Times"/>
              </a:rPr>
              <a:t>-160</a:t>
            </a:r>
          </a:p>
          <a:p>
            <a:endParaRPr lang="fr-FR" sz="1200" dirty="0"/>
          </a:p>
        </p:txBody>
      </p:sp>
      <p:sp>
        <p:nvSpPr>
          <p:cNvPr id="43" name="ZoneTexte 42"/>
          <p:cNvSpPr txBox="1"/>
          <p:nvPr/>
        </p:nvSpPr>
        <p:spPr>
          <a:xfrm>
            <a:off x="5916997" y="2503108"/>
            <a:ext cx="466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"/>
                <a:cs typeface="Times"/>
              </a:rPr>
              <a:t>-140</a:t>
            </a:r>
          </a:p>
          <a:p>
            <a:endParaRPr lang="fr-FR" sz="1200" dirty="0"/>
          </a:p>
        </p:txBody>
      </p:sp>
      <p:sp>
        <p:nvSpPr>
          <p:cNvPr id="44" name="ZoneTexte 43"/>
          <p:cNvSpPr txBox="1"/>
          <p:nvPr/>
        </p:nvSpPr>
        <p:spPr>
          <a:xfrm>
            <a:off x="5916997" y="1810872"/>
            <a:ext cx="466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"/>
                <a:cs typeface="Times"/>
              </a:rPr>
              <a:t>-190</a:t>
            </a:r>
          </a:p>
          <a:p>
            <a:endParaRPr lang="fr-FR" sz="1200" dirty="0"/>
          </a:p>
        </p:txBody>
      </p:sp>
      <p:sp>
        <p:nvSpPr>
          <p:cNvPr id="45" name="ZoneTexte 44"/>
          <p:cNvSpPr txBox="1"/>
          <p:nvPr/>
        </p:nvSpPr>
        <p:spPr>
          <a:xfrm>
            <a:off x="5916997" y="1951358"/>
            <a:ext cx="466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"/>
                <a:cs typeface="Times"/>
              </a:rPr>
              <a:t>-180</a:t>
            </a:r>
          </a:p>
          <a:p>
            <a:endParaRPr lang="fr-FR" sz="1200" dirty="0"/>
          </a:p>
        </p:txBody>
      </p:sp>
      <p:sp>
        <p:nvSpPr>
          <p:cNvPr id="46" name="ZoneTexte 45"/>
          <p:cNvSpPr txBox="1"/>
          <p:nvPr/>
        </p:nvSpPr>
        <p:spPr>
          <a:xfrm>
            <a:off x="5916997" y="2999496"/>
            <a:ext cx="466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"/>
                <a:cs typeface="Times"/>
              </a:rPr>
              <a:t>-123</a:t>
            </a:r>
          </a:p>
          <a:p>
            <a:endParaRPr lang="fr-FR" sz="1200" dirty="0"/>
          </a:p>
        </p:txBody>
      </p:sp>
      <p:sp>
        <p:nvSpPr>
          <p:cNvPr id="47" name="ZoneTexte 46"/>
          <p:cNvSpPr txBox="1"/>
          <p:nvPr/>
        </p:nvSpPr>
        <p:spPr>
          <a:xfrm>
            <a:off x="5916997" y="3305995"/>
            <a:ext cx="4611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"/>
                <a:cs typeface="Times"/>
              </a:rPr>
              <a:t>-110</a:t>
            </a:r>
            <a:endParaRPr lang="fr-FR" sz="1200" dirty="0"/>
          </a:p>
        </p:txBody>
      </p:sp>
      <p:sp>
        <p:nvSpPr>
          <p:cNvPr id="48" name="ZoneTexte 47"/>
          <p:cNvSpPr txBox="1"/>
          <p:nvPr/>
        </p:nvSpPr>
        <p:spPr>
          <a:xfrm>
            <a:off x="5916997" y="3933355"/>
            <a:ext cx="389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"/>
                <a:cs typeface="Times"/>
              </a:rPr>
              <a:t>-90</a:t>
            </a:r>
          </a:p>
          <a:p>
            <a:endParaRPr lang="fr-FR" sz="1200" dirty="0"/>
          </a:p>
        </p:txBody>
      </p:sp>
      <p:sp>
        <p:nvSpPr>
          <p:cNvPr id="49" name="ZoneTexte 48"/>
          <p:cNvSpPr txBox="1"/>
          <p:nvPr/>
        </p:nvSpPr>
        <p:spPr>
          <a:xfrm>
            <a:off x="5916997" y="1498856"/>
            <a:ext cx="4667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"/>
                <a:cs typeface="Times"/>
              </a:rPr>
              <a:t>-217</a:t>
            </a:r>
          </a:p>
          <a:p>
            <a:endParaRPr lang="fr-FR" sz="1200" dirty="0"/>
          </a:p>
        </p:txBody>
      </p:sp>
      <p:sp>
        <p:nvSpPr>
          <p:cNvPr id="50" name="ZoneTexte 49"/>
          <p:cNvSpPr txBox="1"/>
          <p:nvPr/>
        </p:nvSpPr>
        <p:spPr>
          <a:xfrm>
            <a:off x="5916997" y="4455776"/>
            <a:ext cx="3898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"/>
                <a:cs typeface="Times"/>
              </a:rPr>
              <a:t>-76</a:t>
            </a:r>
          </a:p>
          <a:p>
            <a:endParaRPr lang="fr-FR" sz="1200" dirty="0"/>
          </a:p>
        </p:txBody>
      </p:sp>
      <p:sp>
        <p:nvSpPr>
          <p:cNvPr id="51" name="ZoneTexte 50"/>
          <p:cNvSpPr txBox="1"/>
          <p:nvPr/>
        </p:nvSpPr>
        <p:spPr>
          <a:xfrm>
            <a:off x="4320304" y="1550148"/>
            <a:ext cx="671668" cy="369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Times"/>
                <a:cs typeface="Times"/>
              </a:rPr>
              <a:t>---A---</a:t>
            </a:r>
            <a:endParaRPr lang="fr-FR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4328130" y="1766875"/>
            <a:ext cx="661139" cy="369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Times"/>
                <a:cs typeface="Times"/>
              </a:rPr>
              <a:t>---B---</a:t>
            </a:r>
            <a:endParaRPr lang="fr-FR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4312126" y="1943412"/>
            <a:ext cx="661139" cy="369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Times"/>
                <a:cs typeface="Times"/>
              </a:rPr>
              <a:t>---C---</a:t>
            </a:r>
            <a:endParaRPr lang="fr-FR" dirty="0">
              <a:solidFill>
                <a:schemeClr val="bg1"/>
              </a:solidFill>
              <a:latin typeface="Times"/>
              <a:cs typeface="Times"/>
            </a:endParaRPr>
          </a:p>
        </p:txBody>
      </p:sp>
      <p:sp>
        <p:nvSpPr>
          <p:cNvPr id="54" name="ZoneTexte 53"/>
          <p:cNvSpPr txBox="1"/>
          <p:nvPr/>
        </p:nvSpPr>
        <p:spPr>
          <a:xfrm>
            <a:off x="4256958" y="2455441"/>
            <a:ext cx="152642" cy="369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Times"/>
                <a:cs typeface="Times"/>
              </a:rPr>
              <a:t>     </a:t>
            </a:r>
            <a:endParaRPr lang="fr-FR" dirty="0">
              <a:solidFill>
                <a:schemeClr val="bg1"/>
              </a:solidFill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4783573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er 3"/>
          <p:cNvGrpSpPr/>
          <p:nvPr/>
        </p:nvGrpSpPr>
        <p:grpSpPr>
          <a:xfrm>
            <a:off x="363505" y="848344"/>
            <a:ext cx="6195227" cy="8544989"/>
            <a:chOff x="341040" y="1609302"/>
            <a:chExt cx="6195227" cy="8544989"/>
          </a:xfrm>
        </p:grpSpPr>
        <p:grpSp>
          <p:nvGrpSpPr>
            <p:cNvPr id="5" name="Grouper 4"/>
            <p:cNvGrpSpPr/>
            <p:nvPr/>
          </p:nvGrpSpPr>
          <p:grpSpPr>
            <a:xfrm>
              <a:off x="341040" y="1939841"/>
              <a:ext cx="2523279" cy="2598285"/>
              <a:chOff x="1484040" y="1939841"/>
              <a:chExt cx="2523279" cy="2598285"/>
            </a:xfrm>
          </p:grpSpPr>
          <p:pic>
            <p:nvPicPr>
              <p:cNvPr id="30" name="Image 29"/>
              <p:cNvPicPr>
                <a:picLocks noChangeAspect="1"/>
              </p:cNvPicPr>
              <p:nvPr/>
            </p:nvPicPr>
            <p:blipFill rotWithShape="1">
              <a:blip r:embed="rId2"/>
              <a:srcRect l="31995" t="50129" r="51573" b="37283"/>
              <a:stretch/>
            </p:blipFill>
            <p:spPr>
              <a:xfrm>
                <a:off x="2035599" y="2337772"/>
                <a:ext cx="1435733" cy="1429896"/>
              </a:xfrm>
              <a:prstGeom prst="rect">
                <a:avLst/>
              </a:prstGeom>
            </p:spPr>
          </p:pic>
          <p:pic>
            <p:nvPicPr>
              <p:cNvPr id="31" name="Image 30"/>
              <p:cNvPicPr>
                <a:picLocks noChangeAspect="1"/>
              </p:cNvPicPr>
              <p:nvPr/>
            </p:nvPicPr>
            <p:blipFill rotWithShape="1">
              <a:blip r:embed="rId3"/>
              <a:srcRect l="30373" t="66662" r="62330" b="24858"/>
              <a:stretch/>
            </p:blipFill>
            <p:spPr>
              <a:xfrm rot="16200000">
                <a:off x="2397867" y="3464660"/>
                <a:ext cx="711199" cy="1435733"/>
              </a:xfrm>
              <a:prstGeom prst="rect">
                <a:avLst/>
              </a:prstGeom>
            </p:spPr>
          </p:pic>
          <p:sp>
            <p:nvSpPr>
              <p:cNvPr id="32" name="ZoneTexte 31"/>
              <p:cNvSpPr txBox="1"/>
              <p:nvPr/>
            </p:nvSpPr>
            <p:spPr>
              <a:xfrm>
                <a:off x="2023533" y="2121124"/>
                <a:ext cx="56145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 smtClean="0">
                    <a:latin typeface="Times"/>
                    <a:cs typeface="Times"/>
                  </a:rPr>
                  <a:t>wt</a:t>
                </a:r>
                <a:endParaRPr lang="en-US" sz="1200" dirty="0">
                  <a:latin typeface="Times"/>
                  <a:cs typeface="Times"/>
                </a:endParaRPr>
              </a:p>
            </p:txBody>
          </p:sp>
          <p:sp>
            <p:nvSpPr>
              <p:cNvPr id="33" name="ZoneTexte 32"/>
              <p:cNvSpPr txBox="1"/>
              <p:nvPr/>
            </p:nvSpPr>
            <p:spPr>
              <a:xfrm>
                <a:off x="2287572" y="2121124"/>
                <a:ext cx="10059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 err="1" smtClean="0">
                    <a:latin typeface="Times"/>
                    <a:cs typeface="Times"/>
                  </a:rPr>
                  <a:t>pcnB</a:t>
                </a:r>
                <a:endParaRPr lang="en-US" sz="1200" i="1" dirty="0">
                  <a:latin typeface="Times"/>
                  <a:cs typeface="Times"/>
                </a:endParaRPr>
              </a:p>
            </p:txBody>
          </p:sp>
          <p:sp>
            <p:nvSpPr>
              <p:cNvPr id="34" name="ZoneTexte 33"/>
              <p:cNvSpPr txBox="1"/>
              <p:nvPr/>
            </p:nvSpPr>
            <p:spPr>
              <a:xfrm>
                <a:off x="1496746" y="3204025"/>
                <a:ext cx="61928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1000" dirty="0" smtClean="0">
                    <a:latin typeface="Times"/>
                    <a:cs typeface="Times"/>
                  </a:rPr>
                  <a:t>180-</a:t>
                </a:r>
                <a:endParaRPr lang="fr-FR" sz="1000" dirty="0">
                  <a:latin typeface="Times"/>
                  <a:cs typeface="Times"/>
                </a:endParaRPr>
              </a:p>
            </p:txBody>
          </p:sp>
          <p:sp>
            <p:nvSpPr>
              <p:cNvPr id="35" name="ZoneTexte 34"/>
              <p:cNvSpPr txBox="1"/>
              <p:nvPr/>
            </p:nvSpPr>
            <p:spPr>
              <a:xfrm>
                <a:off x="1496746" y="2745388"/>
                <a:ext cx="61928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1000" dirty="0" smtClean="0">
                    <a:latin typeface="Times"/>
                    <a:cs typeface="Times"/>
                  </a:rPr>
                  <a:t>201-</a:t>
                </a:r>
                <a:endParaRPr lang="fr-FR" sz="1000" dirty="0">
                  <a:latin typeface="Times"/>
                  <a:cs typeface="Times"/>
                </a:endParaRPr>
              </a:p>
            </p:txBody>
          </p:sp>
          <p:sp>
            <p:nvSpPr>
              <p:cNvPr id="36" name="ZoneTexte 35"/>
              <p:cNvSpPr txBox="1"/>
              <p:nvPr/>
            </p:nvSpPr>
            <p:spPr>
              <a:xfrm>
                <a:off x="1500980" y="2401510"/>
                <a:ext cx="61928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1000" dirty="0" smtClean="0">
                    <a:latin typeface="Times"/>
                    <a:cs typeface="Times"/>
                  </a:rPr>
                  <a:t>217-</a:t>
                </a:r>
                <a:endParaRPr lang="fr-FR" sz="1000" dirty="0">
                  <a:latin typeface="Times"/>
                  <a:cs typeface="Times"/>
                </a:endParaRPr>
              </a:p>
            </p:txBody>
          </p:sp>
          <p:sp>
            <p:nvSpPr>
              <p:cNvPr id="37" name="ZoneTexte 36"/>
              <p:cNvSpPr txBox="1"/>
              <p:nvPr/>
            </p:nvSpPr>
            <p:spPr>
              <a:xfrm>
                <a:off x="3361261" y="2867224"/>
                <a:ext cx="552179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Times"/>
                    <a:cs typeface="Times"/>
                  </a:rPr>
                  <a:t>-</a:t>
                </a:r>
                <a:r>
                  <a:rPr lang="en-US" sz="1200" dirty="0" err="1" smtClean="0">
                    <a:latin typeface="Times"/>
                    <a:cs typeface="Times"/>
                  </a:rPr>
                  <a:t>SraG</a:t>
                </a:r>
                <a:endParaRPr lang="en-US" sz="1200" dirty="0">
                  <a:latin typeface="Times"/>
                  <a:cs typeface="Times"/>
                </a:endParaRPr>
              </a:p>
            </p:txBody>
          </p:sp>
          <p:sp>
            <p:nvSpPr>
              <p:cNvPr id="38" name="ZoneTexte 37"/>
              <p:cNvSpPr txBox="1"/>
              <p:nvPr/>
            </p:nvSpPr>
            <p:spPr>
              <a:xfrm>
                <a:off x="3378195" y="3426758"/>
                <a:ext cx="62912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latin typeface="Times"/>
                    <a:cs typeface="Times"/>
                  </a:rPr>
                  <a:t>-</a:t>
                </a:r>
                <a:r>
                  <a:rPr lang="en-US" sz="1200" dirty="0" err="1" smtClean="0">
                    <a:latin typeface="Times"/>
                    <a:cs typeface="Times"/>
                  </a:rPr>
                  <a:t>SraGp</a:t>
                </a:r>
                <a:endParaRPr lang="en-US" sz="1200" dirty="0">
                  <a:latin typeface="Times"/>
                  <a:cs typeface="Times"/>
                </a:endParaRPr>
              </a:p>
            </p:txBody>
          </p:sp>
          <p:sp>
            <p:nvSpPr>
              <p:cNvPr id="39" name="ZoneTexte 38"/>
              <p:cNvSpPr txBox="1"/>
              <p:nvPr/>
            </p:nvSpPr>
            <p:spPr>
              <a:xfrm>
                <a:off x="1484040" y="2971177"/>
                <a:ext cx="61928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fr-FR" sz="1000" dirty="0" smtClean="0">
                    <a:latin typeface="Times"/>
                    <a:cs typeface="Times"/>
                  </a:rPr>
                  <a:t>190-</a:t>
                </a:r>
                <a:endParaRPr lang="fr-FR" sz="1000" dirty="0">
                  <a:latin typeface="Times"/>
                  <a:cs typeface="Times"/>
                </a:endParaRPr>
              </a:p>
            </p:txBody>
          </p:sp>
          <p:sp>
            <p:nvSpPr>
              <p:cNvPr id="40" name="ZoneTexte 39"/>
              <p:cNvSpPr txBox="1"/>
              <p:nvPr/>
            </p:nvSpPr>
            <p:spPr>
              <a:xfrm>
                <a:off x="2707317" y="2121124"/>
                <a:ext cx="516412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i="1" dirty="0" err="1" smtClean="0">
                    <a:latin typeface="Times"/>
                    <a:cs typeface="Times"/>
                  </a:rPr>
                  <a:t>yhbJ</a:t>
                </a:r>
                <a:endParaRPr lang="fr-FR" sz="1200" i="1" dirty="0">
                  <a:latin typeface="Times"/>
                  <a:cs typeface="Times"/>
                </a:endParaRPr>
              </a:p>
            </p:txBody>
          </p:sp>
          <p:sp>
            <p:nvSpPr>
              <p:cNvPr id="41" name="ZoneTexte 40"/>
              <p:cNvSpPr txBox="1"/>
              <p:nvPr/>
            </p:nvSpPr>
            <p:spPr>
              <a:xfrm>
                <a:off x="3057150" y="1939841"/>
                <a:ext cx="55744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i="1" dirty="0" err="1" smtClean="0">
                    <a:latin typeface="Times"/>
                    <a:cs typeface="Times"/>
                  </a:rPr>
                  <a:t>yhbJ</a:t>
                </a:r>
                <a:endParaRPr lang="fr-FR" sz="1200" i="1" dirty="0" smtClean="0">
                  <a:latin typeface="Times"/>
                  <a:cs typeface="Times"/>
                </a:endParaRPr>
              </a:p>
              <a:p>
                <a:r>
                  <a:rPr lang="fr-FR" sz="1200" i="1" dirty="0" err="1" smtClean="0">
                    <a:latin typeface="Times"/>
                    <a:cs typeface="Times"/>
                  </a:rPr>
                  <a:t>pcnB</a:t>
                </a:r>
                <a:endParaRPr lang="fr-FR" sz="1200" i="1" dirty="0" smtClean="0">
                  <a:latin typeface="Times"/>
                  <a:cs typeface="Times"/>
                </a:endParaRPr>
              </a:p>
            </p:txBody>
          </p:sp>
          <p:sp>
            <p:nvSpPr>
              <p:cNvPr id="42" name="ZoneTexte 41"/>
              <p:cNvSpPr txBox="1"/>
              <p:nvPr/>
            </p:nvSpPr>
            <p:spPr>
              <a:xfrm>
                <a:off x="3380036" y="4168005"/>
                <a:ext cx="398441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fr-FR" sz="1200" dirty="0" smtClean="0">
                    <a:latin typeface="Times"/>
                    <a:cs typeface="Times"/>
                  </a:rPr>
                  <a:t>-5S</a:t>
                </a:r>
                <a:endParaRPr lang="fr-FR" sz="1200" dirty="0">
                  <a:latin typeface="Times"/>
                  <a:cs typeface="Times"/>
                </a:endParaRPr>
              </a:p>
            </p:txBody>
          </p:sp>
        </p:grpSp>
        <p:grpSp>
          <p:nvGrpSpPr>
            <p:cNvPr id="6" name="Grouper 5"/>
            <p:cNvGrpSpPr/>
            <p:nvPr/>
          </p:nvGrpSpPr>
          <p:grpSpPr>
            <a:xfrm>
              <a:off x="2968100" y="1609302"/>
              <a:ext cx="3490259" cy="2860623"/>
              <a:chOff x="3272912" y="1736307"/>
              <a:chExt cx="3490259" cy="2860623"/>
            </a:xfrm>
          </p:grpSpPr>
          <p:sp>
            <p:nvSpPr>
              <p:cNvPr id="9" name="ZoneTexte 8"/>
              <p:cNvSpPr txBox="1"/>
              <p:nvPr/>
            </p:nvSpPr>
            <p:spPr>
              <a:xfrm>
                <a:off x="4063170" y="2105639"/>
                <a:ext cx="478987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 err="1" smtClean="0">
                    <a:latin typeface="Times"/>
                    <a:cs typeface="Times"/>
                  </a:rPr>
                  <a:t>rnc</a:t>
                </a:r>
                <a:endParaRPr lang="en-US" sz="1200" i="1" dirty="0">
                  <a:latin typeface="Times"/>
                  <a:cs typeface="Times"/>
                </a:endParaRPr>
              </a:p>
            </p:txBody>
          </p:sp>
          <p:sp>
            <p:nvSpPr>
              <p:cNvPr id="10" name="ZoneTexte 9"/>
              <p:cNvSpPr txBox="1"/>
              <p:nvPr/>
            </p:nvSpPr>
            <p:spPr>
              <a:xfrm>
                <a:off x="3772281" y="2105639"/>
                <a:ext cx="561453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 err="1" smtClean="0">
                    <a:latin typeface="Times"/>
                    <a:cs typeface="Times"/>
                  </a:rPr>
                  <a:t>wt</a:t>
                </a:r>
                <a:endParaRPr lang="en-US" sz="1200" dirty="0">
                  <a:latin typeface="Times"/>
                  <a:cs typeface="Times"/>
                </a:endParaRPr>
              </a:p>
            </p:txBody>
          </p:sp>
          <p:sp>
            <p:nvSpPr>
              <p:cNvPr id="11" name="ZoneTexte 10"/>
              <p:cNvSpPr txBox="1"/>
              <p:nvPr/>
            </p:nvSpPr>
            <p:spPr>
              <a:xfrm>
                <a:off x="4741153" y="2105639"/>
                <a:ext cx="1005966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 err="1" smtClean="0">
                    <a:latin typeface="Times"/>
                    <a:cs typeface="Times"/>
                  </a:rPr>
                  <a:t>ybeY</a:t>
                </a:r>
                <a:endParaRPr lang="en-US" sz="1200" i="1" dirty="0">
                  <a:latin typeface="Times"/>
                  <a:cs typeface="Times"/>
                </a:endParaRPr>
              </a:p>
            </p:txBody>
          </p:sp>
          <p:sp>
            <p:nvSpPr>
              <p:cNvPr id="12" name="ZoneTexte 11"/>
              <p:cNvSpPr txBox="1"/>
              <p:nvPr/>
            </p:nvSpPr>
            <p:spPr>
              <a:xfrm>
                <a:off x="4388131" y="2105639"/>
                <a:ext cx="66887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 err="1" smtClean="0">
                    <a:latin typeface="Times"/>
                    <a:cs typeface="Times"/>
                  </a:rPr>
                  <a:t>pnp</a:t>
                </a:r>
                <a:endParaRPr lang="en-US" sz="1200" i="1" dirty="0">
                  <a:latin typeface="Times"/>
                  <a:cs typeface="Times"/>
                </a:endParaRPr>
              </a:p>
            </p:txBody>
          </p:sp>
          <p:grpSp>
            <p:nvGrpSpPr>
              <p:cNvPr id="13" name="Grouper 12"/>
              <p:cNvGrpSpPr/>
              <p:nvPr/>
            </p:nvGrpSpPr>
            <p:grpSpPr>
              <a:xfrm>
                <a:off x="3272912" y="2238699"/>
                <a:ext cx="3277350" cy="2358231"/>
                <a:chOff x="3272912" y="2382638"/>
                <a:chExt cx="3277350" cy="2358231"/>
              </a:xfrm>
            </p:grpSpPr>
            <p:pic>
              <p:nvPicPr>
                <p:cNvPr id="17" name="Image 16"/>
                <p:cNvPicPr>
                  <a:picLocks noChangeAspect="1"/>
                </p:cNvPicPr>
                <p:nvPr/>
              </p:nvPicPr>
              <p:blipFill rotWithShape="1">
                <a:blip r:embed="rId4"/>
                <a:srcRect l="27481" t="31900" r="56644" b="38589"/>
                <a:stretch/>
              </p:blipFill>
              <p:spPr>
                <a:xfrm flipH="1">
                  <a:off x="3772280" y="2506134"/>
                  <a:ext cx="2310108" cy="2234735"/>
                </a:xfrm>
                <a:prstGeom prst="rect">
                  <a:avLst/>
                </a:prstGeom>
              </p:spPr>
            </p:pic>
            <p:sp>
              <p:nvSpPr>
                <p:cNvPr id="18" name="ZoneTexte 17"/>
                <p:cNvSpPr txBox="1"/>
                <p:nvPr/>
              </p:nvSpPr>
              <p:spPr>
                <a:xfrm>
                  <a:off x="3285612" y="3494886"/>
                  <a:ext cx="61928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fr-FR" sz="1000" dirty="0" smtClean="0">
                      <a:latin typeface="Times"/>
                      <a:cs typeface="Times"/>
                    </a:rPr>
                    <a:t>147-</a:t>
                  </a:r>
                  <a:endParaRPr lang="fr-FR" sz="1000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19" name="ZoneTexte 18"/>
                <p:cNvSpPr txBox="1"/>
                <p:nvPr/>
              </p:nvSpPr>
              <p:spPr>
                <a:xfrm>
                  <a:off x="3285612" y="3274190"/>
                  <a:ext cx="61928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fr-FR" sz="1000" dirty="0" smtClean="0">
                      <a:latin typeface="Times"/>
                      <a:cs typeface="Times"/>
                    </a:rPr>
                    <a:t>160-</a:t>
                  </a:r>
                  <a:endParaRPr lang="fr-FR" sz="1000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0" name="ZoneTexte 19"/>
                <p:cNvSpPr txBox="1"/>
                <p:nvPr/>
              </p:nvSpPr>
              <p:spPr>
                <a:xfrm>
                  <a:off x="3285612" y="2993684"/>
                  <a:ext cx="61928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fr-FR" sz="1000" dirty="0" smtClean="0">
                      <a:latin typeface="Times"/>
                      <a:cs typeface="Times"/>
                    </a:rPr>
                    <a:t>180-</a:t>
                  </a:r>
                  <a:endParaRPr lang="fr-FR" sz="1000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1" name="ZoneTexte 20"/>
                <p:cNvSpPr txBox="1"/>
                <p:nvPr/>
              </p:nvSpPr>
              <p:spPr>
                <a:xfrm>
                  <a:off x="3285612" y="2729791"/>
                  <a:ext cx="61928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fr-FR" sz="1000" dirty="0" smtClean="0">
                      <a:latin typeface="Times"/>
                      <a:cs typeface="Times"/>
                    </a:rPr>
                    <a:t>201-</a:t>
                  </a:r>
                  <a:endParaRPr lang="fr-FR" sz="1000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2" name="ZoneTexte 21"/>
                <p:cNvSpPr txBox="1"/>
                <p:nvPr/>
              </p:nvSpPr>
              <p:spPr>
                <a:xfrm>
                  <a:off x="3272912" y="2525614"/>
                  <a:ext cx="61928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fr-FR" sz="1000" dirty="0" smtClean="0">
                      <a:latin typeface="Times"/>
                      <a:cs typeface="Times"/>
                    </a:rPr>
                    <a:t>217-</a:t>
                  </a:r>
                  <a:endParaRPr lang="fr-FR" sz="1000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3" name="ZoneTexte 22"/>
                <p:cNvSpPr txBox="1"/>
                <p:nvPr/>
              </p:nvSpPr>
              <p:spPr>
                <a:xfrm>
                  <a:off x="3285612" y="2862879"/>
                  <a:ext cx="61928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fr-FR" sz="1000" dirty="0" smtClean="0">
                      <a:latin typeface="Times"/>
                      <a:cs typeface="Times"/>
                    </a:rPr>
                    <a:t>190-</a:t>
                  </a:r>
                  <a:endParaRPr lang="fr-FR" sz="1000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4" name="ZoneTexte 23"/>
                <p:cNvSpPr txBox="1"/>
                <p:nvPr/>
              </p:nvSpPr>
              <p:spPr>
                <a:xfrm>
                  <a:off x="3301636" y="4299907"/>
                  <a:ext cx="603265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fr-FR" sz="1000" dirty="0" smtClean="0">
                      <a:latin typeface="Times"/>
                      <a:cs typeface="Times"/>
                    </a:rPr>
                    <a:t>110-</a:t>
                  </a:r>
                  <a:endParaRPr lang="fr-FR" sz="1000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5" name="ZoneTexte 24"/>
                <p:cNvSpPr txBox="1"/>
                <p:nvPr/>
              </p:nvSpPr>
              <p:spPr>
                <a:xfrm>
                  <a:off x="3285612" y="4020342"/>
                  <a:ext cx="619289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fr-FR" sz="1000" dirty="0" smtClean="0">
                      <a:latin typeface="Times"/>
                      <a:cs typeface="Times"/>
                    </a:rPr>
                    <a:t>123-</a:t>
                  </a:r>
                  <a:endParaRPr lang="fr-FR" sz="1000" dirty="0">
                    <a:latin typeface="Times"/>
                    <a:cs typeface="Times"/>
                  </a:endParaRPr>
                </a:p>
              </p:txBody>
            </p:sp>
            <p:cxnSp>
              <p:nvCxnSpPr>
                <p:cNvPr id="26" name="Connecteur droit avec flèche 25"/>
                <p:cNvCxnSpPr/>
                <p:nvPr/>
              </p:nvCxnSpPr>
              <p:spPr>
                <a:xfrm>
                  <a:off x="5162245" y="2382638"/>
                  <a:ext cx="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necteur droit avec flèche 26"/>
                <p:cNvCxnSpPr/>
                <p:nvPr/>
              </p:nvCxnSpPr>
              <p:spPr>
                <a:xfrm>
                  <a:off x="5316064" y="2382638"/>
                  <a:ext cx="0" cy="0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headEnd type="none"/>
                  <a:tailEnd type="triangl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" name="ZoneTexte 27"/>
                <p:cNvSpPr txBox="1"/>
                <p:nvPr/>
              </p:nvSpPr>
              <p:spPr>
                <a:xfrm>
                  <a:off x="5918398" y="2626937"/>
                  <a:ext cx="552179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latin typeface="Times"/>
                      <a:cs typeface="Times"/>
                    </a:rPr>
                    <a:t>-</a:t>
                  </a:r>
                  <a:r>
                    <a:rPr lang="en-US" sz="1200" dirty="0" err="1" smtClean="0">
                      <a:latin typeface="Times"/>
                      <a:cs typeface="Times"/>
                    </a:rPr>
                    <a:t>SraG</a:t>
                  </a:r>
                  <a:endParaRPr lang="en-US" sz="1200" dirty="0">
                    <a:latin typeface="Times"/>
                    <a:cs typeface="Times"/>
                  </a:endParaRPr>
                </a:p>
              </p:txBody>
            </p:sp>
            <p:sp>
              <p:nvSpPr>
                <p:cNvPr id="29" name="ZoneTexte 28"/>
                <p:cNvSpPr txBox="1"/>
                <p:nvPr/>
              </p:nvSpPr>
              <p:spPr>
                <a:xfrm>
                  <a:off x="5921138" y="2974400"/>
                  <a:ext cx="629124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 smtClean="0">
                      <a:latin typeface="Times"/>
                      <a:cs typeface="Times"/>
                    </a:rPr>
                    <a:t>-</a:t>
                  </a:r>
                  <a:r>
                    <a:rPr lang="en-US" sz="1200" dirty="0" err="1" smtClean="0">
                      <a:latin typeface="Times"/>
                      <a:cs typeface="Times"/>
                    </a:rPr>
                    <a:t>SraGp</a:t>
                  </a:r>
                  <a:endParaRPr lang="en-US" sz="1200" dirty="0">
                    <a:latin typeface="Times"/>
                    <a:cs typeface="Times"/>
                  </a:endParaRPr>
                </a:p>
              </p:txBody>
            </p:sp>
          </p:grpSp>
          <p:sp>
            <p:nvSpPr>
              <p:cNvPr id="14" name="ZoneTexte 13"/>
              <p:cNvSpPr txBox="1"/>
              <p:nvPr/>
            </p:nvSpPr>
            <p:spPr>
              <a:xfrm>
                <a:off x="5076422" y="1920973"/>
                <a:ext cx="10059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 err="1" smtClean="0">
                    <a:latin typeface="Times"/>
                    <a:cs typeface="Times"/>
                  </a:rPr>
                  <a:t>ybeY</a:t>
                </a:r>
                <a:endParaRPr lang="en-US" sz="1200" i="1" dirty="0" smtClean="0">
                  <a:latin typeface="Times"/>
                  <a:cs typeface="Times"/>
                </a:endParaRPr>
              </a:p>
              <a:p>
                <a:r>
                  <a:rPr lang="en-US" sz="1200" i="1" dirty="0" err="1" smtClean="0">
                    <a:latin typeface="Times"/>
                    <a:cs typeface="Times"/>
                  </a:rPr>
                  <a:t>rnc</a:t>
                </a:r>
                <a:endParaRPr lang="en-US" sz="1200" i="1" dirty="0">
                  <a:latin typeface="Times"/>
                  <a:cs typeface="Times"/>
                </a:endParaRPr>
              </a:p>
            </p:txBody>
          </p:sp>
          <p:sp>
            <p:nvSpPr>
              <p:cNvPr id="15" name="ZoneTexte 14"/>
              <p:cNvSpPr txBox="1"/>
              <p:nvPr/>
            </p:nvSpPr>
            <p:spPr>
              <a:xfrm>
                <a:off x="5392264" y="1920973"/>
                <a:ext cx="100596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 err="1" smtClean="0">
                    <a:latin typeface="Times"/>
                    <a:cs typeface="Times"/>
                  </a:rPr>
                  <a:t>ybeY</a:t>
                </a:r>
                <a:endParaRPr lang="en-US" sz="1200" i="1" dirty="0" smtClean="0">
                  <a:latin typeface="Times"/>
                  <a:cs typeface="Times"/>
                </a:endParaRPr>
              </a:p>
              <a:p>
                <a:r>
                  <a:rPr lang="en-US" sz="1200" i="1" dirty="0" err="1" smtClean="0">
                    <a:latin typeface="Times"/>
                    <a:cs typeface="Times"/>
                  </a:rPr>
                  <a:t>pnp</a:t>
                </a:r>
                <a:endParaRPr lang="en-US" sz="1200" i="1" dirty="0">
                  <a:latin typeface="Times"/>
                  <a:cs typeface="Times"/>
                </a:endParaRPr>
              </a:p>
            </p:txBody>
          </p:sp>
          <p:sp>
            <p:nvSpPr>
              <p:cNvPr id="16" name="ZoneTexte 15"/>
              <p:cNvSpPr txBox="1"/>
              <p:nvPr/>
            </p:nvSpPr>
            <p:spPr>
              <a:xfrm>
                <a:off x="5757205" y="1736307"/>
                <a:ext cx="1005966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 err="1" smtClean="0">
                    <a:latin typeface="Times"/>
                    <a:cs typeface="Times"/>
                  </a:rPr>
                  <a:t>ybeY</a:t>
                </a:r>
                <a:endParaRPr lang="en-US" sz="1200" i="1" dirty="0" smtClean="0">
                  <a:latin typeface="Times"/>
                  <a:cs typeface="Times"/>
                </a:endParaRPr>
              </a:p>
              <a:p>
                <a:r>
                  <a:rPr lang="en-US" sz="1200" i="1" dirty="0" err="1">
                    <a:latin typeface="Times"/>
                    <a:cs typeface="Times"/>
                  </a:rPr>
                  <a:t>p</a:t>
                </a:r>
                <a:r>
                  <a:rPr lang="en-US" sz="1200" i="1" dirty="0" err="1" smtClean="0">
                    <a:latin typeface="Times"/>
                    <a:cs typeface="Times"/>
                  </a:rPr>
                  <a:t>np</a:t>
                </a:r>
                <a:endParaRPr lang="en-US" sz="1200" i="1" dirty="0" smtClean="0">
                  <a:latin typeface="Times"/>
                  <a:cs typeface="Times"/>
                </a:endParaRPr>
              </a:p>
              <a:p>
                <a:r>
                  <a:rPr lang="en-US" sz="1200" i="1" dirty="0" err="1" smtClean="0">
                    <a:latin typeface="Times"/>
                    <a:cs typeface="Times"/>
                  </a:rPr>
                  <a:t>rnc</a:t>
                </a:r>
                <a:endParaRPr lang="en-US" sz="1200" i="1" dirty="0">
                  <a:latin typeface="Times"/>
                  <a:cs typeface="Times"/>
                </a:endParaRPr>
              </a:p>
            </p:txBody>
          </p:sp>
        </p:grpSp>
        <p:sp>
          <p:nvSpPr>
            <p:cNvPr id="7" name="ZoneTexte 6"/>
            <p:cNvSpPr txBox="1"/>
            <p:nvPr/>
          </p:nvSpPr>
          <p:spPr>
            <a:xfrm>
              <a:off x="353741" y="8030633"/>
              <a:ext cx="6182526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1200" dirty="0">
                  <a:latin typeface="Times"/>
                  <a:cs typeface="Times"/>
                </a:rPr>
                <a:t>Figure </a:t>
              </a:r>
              <a:r>
                <a:rPr lang="en-US" sz="1200" dirty="0" smtClean="0">
                  <a:latin typeface="Times"/>
                  <a:cs typeface="Times"/>
                  <a:sym typeface="Wingdings"/>
                </a:rPr>
                <a:t>S3;</a:t>
              </a:r>
              <a:r>
                <a:rPr lang="en-US" sz="1200" dirty="0" smtClean="0">
                  <a:latin typeface="Times"/>
                  <a:cs typeface="Times"/>
                </a:rPr>
                <a:t> </a:t>
              </a:r>
              <a:r>
                <a:rPr lang="en-US" sz="1200" dirty="0" err="1">
                  <a:latin typeface="Times"/>
                  <a:cs typeface="Times"/>
                </a:rPr>
                <a:t>YhbJ</a:t>
              </a:r>
              <a:r>
                <a:rPr lang="en-US" sz="1200" dirty="0">
                  <a:latin typeface="Times"/>
                  <a:cs typeface="Times"/>
                </a:rPr>
                <a:t>, </a:t>
              </a:r>
              <a:r>
                <a:rPr lang="en-US" sz="1200" dirty="0" err="1">
                  <a:latin typeface="Times"/>
                  <a:cs typeface="Times"/>
                </a:rPr>
                <a:t>YbeY</a:t>
              </a:r>
              <a:r>
                <a:rPr lang="en-US" sz="1200" dirty="0">
                  <a:latin typeface="Times"/>
                  <a:cs typeface="Times"/>
                </a:rPr>
                <a:t>, </a:t>
              </a:r>
              <a:r>
                <a:rPr lang="en-US" sz="1200" dirty="0" err="1">
                  <a:latin typeface="Times"/>
                  <a:cs typeface="Times"/>
                </a:rPr>
                <a:t>RNase</a:t>
              </a:r>
              <a:r>
                <a:rPr lang="en-US" sz="1200" dirty="0">
                  <a:latin typeface="Times"/>
                  <a:cs typeface="Times"/>
                </a:rPr>
                <a:t> P and </a:t>
              </a:r>
              <a:r>
                <a:rPr lang="en-US" sz="1200" dirty="0" err="1" smtClean="0">
                  <a:latin typeface="Times"/>
                  <a:cs typeface="Times"/>
                </a:rPr>
                <a:t>RNase</a:t>
              </a:r>
              <a:r>
                <a:rPr lang="en-US" sz="1200" dirty="0" smtClean="0">
                  <a:latin typeface="Times"/>
                  <a:cs typeface="Times"/>
                </a:rPr>
                <a:t> BN </a:t>
              </a:r>
              <a:r>
                <a:rPr lang="en-US" sz="1200" dirty="0">
                  <a:latin typeface="Times"/>
                  <a:cs typeface="Times"/>
                </a:rPr>
                <a:t>(</a:t>
              </a:r>
              <a:r>
                <a:rPr lang="en-US" sz="1200" dirty="0" err="1">
                  <a:latin typeface="Times"/>
                  <a:cs typeface="Times"/>
                </a:rPr>
                <a:t>RNase</a:t>
              </a:r>
              <a:r>
                <a:rPr lang="en-US" sz="1200" dirty="0">
                  <a:latin typeface="Times"/>
                  <a:cs typeface="Times"/>
                </a:rPr>
                <a:t> BN) have no effects on </a:t>
              </a:r>
              <a:r>
                <a:rPr lang="en-US" sz="1200" dirty="0" err="1">
                  <a:latin typeface="Times"/>
                  <a:cs typeface="Times"/>
                </a:rPr>
                <a:t>SraG</a:t>
              </a:r>
              <a:r>
                <a:rPr lang="en-US" sz="1200" dirty="0">
                  <a:latin typeface="Times"/>
                  <a:cs typeface="Times"/>
                </a:rPr>
                <a:t> RNA.</a:t>
              </a:r>
              <a:endParaRPr lang="fr-FR" sz="1200" dirty="0">
                <a:latin typeface="Times"/>
                <a:cs typeface="Times"/>
              </a:endParaRPr>
            </a:p>
            <a:p>
              <a:pPr algn="just"/>
              <a:r>
                <a:rPr lang="en-US" sz="1200" dirty="0">
                  <a:latin typeface="Times"/>
                  <a:cs typeface="Times"/>
                </a:rPr>
                <a:t>Northern blot analysis of </a:t>
              </a:r>
              <a:r>
                <a:rPr lang="en-US" sz="1200" dirty="0" err="1">
                  <a:latin typeface="Times"/>
                  <a:cs typeface="Times"/>
                </a:rPr>
                <a:t>SraG</a:t>
              </a:r>
              <a:r>
                <a:rPr lang="en-US" sz="1200" dirty="0">
                  <a:latin typeface="Times"/>
                  <a:cs typeface="Times"/>
                </a:rPr>
                <a:t> </a:t>
              </a:r>
              <a:r>
                <a:rPr lang="en-US" sz="1200" dirty="0" err="1" smtClean="0">
                  <a:latin typeface="Times"/>
                  <a:cs typeface="Times"/>
                </a:rPr>
                <a:t>sRNA</a:t>
              </a:r>
              <a:r>
                <a:rPr lang="en-US" sz="1200" dirty="0" smtClean="0">
                  <a:latin typeface="Times"/>
                  <a:cs typeface="Times"/>
                </a:rPr>
                <a:t> in strains </a:t>
              </a:r>
              <a:r>
                <a:rPr lang="en-US" sz="1200" dirty="0">
                  <a:latin typeface="Times"/>
                  <a:cs typeface="Times"/>
                </a:rPr>
                <a:t>carrying </a:t>
              </a:r>
              <a:r>
                <a:rPr lang="en-US" sz="1200" dirty="0" smtClean="0">
                  <a:latin typeface="Times"/>
                  <a:cs typeface="Times"/>
                </a:rPr>
                <a:t>the mutations </a:t>
              </a:r>
              <a:r>
                <a:rPr lang="en-US" sz="1200" dirty="0">
                  <a:latin typeface="Times"/>
                  <a:cs typeface="Times"/>
                </a:rPr>
                <a:t>in the genes indicated at the top of the </a:t>
              </a:r>
              <a:r>
                <a:rPr lang="en-US" sz="1200" dirty="0" smtClean="0">
                  <a:latin typeface="Times"/>
                  <a:cs typeface="Times"/>
                </a:rPr>
                <a:t>autoradiograph. A</a:t>
              </a:r>
              <a:r>
                <a:rPr lang="en-US" sz="1200" dirty="0">
                  <a:latin typeface="Times"/>
                  <a:cs typeface="Times"/>
                </a:rPr>
                <a:t>) All strains were derived from </a:t>
              </a:r>
              <a:r>
                <a:rPr lang="en-US" sz="1200" dirty="0" smtClean="0">
                  <a:latin typeface="Times"/>
                  <a:cs typeface="Times"/>
                </a:rPr>
                <a:t>N3433</a:t>
              </a:r>
              <a:r>
                <a:rPr lang="en-US" sz="1200" i="1" dirty="0" smtClean="0">
                  <a:latin typeface="Times"/>
                  <a:cs typeface="Times"/>
                </a:rPr>
                <a:t>. </a:t>
              </a:r>
              <a:r>
                <a:rPr lang="en-US" sz="1200" i="1" dirty="0" err="1">
                  <a:latin typeface="Times"/>
                  <a:cs typeface="Times"/>
                </a:rPr>
                <a:t>yhbJ</a:t>
              </a:r>
              <a:r>
                <a:rPr lang="en-US" sz="1200" dirty="0">
                  <a:latin typeface="Times"/>
                  <a:cs typeface="Times"/>
                </a:rPr>
                <a:t> and </a:t>
              </a:r>
              <a:r>
                <a:rPr lang="en-US" sz="1200" i="1" dirty="0" err="1">
                  <a:latin typeface="Times"/>
                  <a:cs typeface="Times"/>
                </a:rPr>
                <a:t>ybeY</a:t>
              </a:r>
              <a:r>
                <a:rPr lang="en-US" sz="1200" dirty="0">
                  <a:latin typeface="Times"/>
                  <a:cs typeface="Times"/>
                </a:rPr>
                <a:t> mutations were introduced by P1 transduction. B) RNA from NHY312 (</a:t>
              </a:r>
              <a:r>
                <a:rPr lang="en-US" sz="1200" dirty="0" err="1">
                  <a:latin typeface="Times"/>
                  <a:cs typeface="Times"/>
                </a:rPr>
                <a:t>wt</a:t>
              </a:r>
              <a:r>
                <a:rPr lang="en-US" sz="1200" dirty="0">
                  <a:latin typeface="Times"/>
                  <a:cs typeface="Times"/>
                </a:rPr>
                <a:t>) and NHY322 (</a:t>
              </a:r>
              <a:r>
                <a:rPr lang="en-US" sz="1200" i="1" dirty="0">
                  <a:latin typeface="Times"/>
                  <a:cs typeface="Times"/>
                </a:rPr>
                <a:t>rnpA49</a:t>
              </a:r>
              <a:r>
                <a:rPr lang="en-US" sz="1200" baseline="30000" dirty="0">
                  <a:latin typeface="Times"/>
                  <a:cs typeface="Times"/>
                </a:rPr>
                <a:t>ts</a:t>
              </a:r>
              <a:r>
                <a:rPr lang="en-US" sz="1200" dirty="0">
                  <a:latin typeface="Times"/>
                  <a:cs typeface="Times"/>
                </a:rPr>
                <a:t>) strains were used</a:t>
              </a:r>
              <a:r>
                <a:rPr lang="es-ES_tradnl" sz="1200" dirty="0">
                  <a:latin typeface="Times"/>
                  <a:cs typeface="Times"/>
                </a:rPr>
                <a:t>. </a:t>
              </a:r>
              <a:r>
                <a:rPr lang="es-ES_tradnl" sz="1200" dirty="0" err="1">
                  <a:latin typeface="Times"/>
                  <a:cs typeface="Times"/>
                </a:rPr>
                <a:t>Strains</a:t>
              </a:r>
              <a:r>
                <a:rPr lang="es-ES_tradnl" sz="1200" dirty="0">
                  <a:latin typeface="Times"/>
                  <a:cs typeface="Times"/>
                </a:rPr>
                <a:t> </a:t>
              </a:r>
              <a:r>
                <a:rPr lang="es-ES_tradnl" sz="1200" dirty="0" err="1">
                  <a:latin typeface="Times"/>
                  <a:cs typeface="Times"/>
                </a:rPr>
                <a:t>were</a:t>
              </a:r>
              <a:r>
                <a:rPr lang="es-ES_tradnl" sz="1200" dirty="0">
                  <a:latin typeface="Times"/>
                  <a:cs typeface="Times"/>
                </a:rPr>
                <a:t> </a:t>
              </a:r>
              <a:r>
                <a:rPr lang="es-ES_tradnl" sz="1200" dirty="0" err="1">
                  <a:latin typeface="Times"/>
                  <a:cs typeface="Times"/>
                </a:rPr>
                <a:t>grown</a:t>
              </a:r>
              <a:r>
                <a:rPr lang="es-ES_tradnl" sz="1200" dirty="0">
                  <a:latin typeface="Times"/>
                  <a:cs typeface="Times"/>
                </a:rPr>
                <a:t> </a:t>
              </a:r>
              <a:r>
                <a:rPr lang="es-ES_tradnl" sz="1200" dirty="0" smtClean="0">
                  <a:latin typeface="Times"/>
                  <a:cs typeface="Times"/>
                </a:rPr>
                <a:t>at </a:t>
              </a:r>
              <a:r>
                <a:rPr lang="es-ES_tradnl" sz="1200" dirty="0">
                  <a:latin typeface="Times"/>
                  <a:cs typeface="Times"/>
                </a:rPr>
                <a:t>30°C and </a:t>
              </a:r>
              <a:r>
                <a:rPr lang="es-ES_tradnl" sz="1200" dirty="0" err="1">
                  <a:latin typeface="Times"/>
                  <a:cs typeface="Times"/>
                </a:rPr>
                <a:t>shifted</a:t>
              </a:r>
              <a:r>
                <a:rPr lang="es-ES_tradnl" sz="1200" dirty="0">
                  <a:latin typeface="Times"/>
                  <a:cs typeface="Times"/>
                </a:rPr>
                <a:t> </a:t>
              </a:r>
              <a:r>
                <a:rPr lang="es-ES_tradnl" sz="1200" dirty="0" err="1">
                  <a:latin typeface="Times"/>
                  <a:cs typeface="Times"/>
                </a:rPr>
                <a:t>to</a:t>
              </a:r>
              <a:r>
                <a:rPr lang="es-ES_tradnl" sz="1200" dirty="0">
                  <a:latin typeface="Times"/>
                  <a:cs typeface="Times"/>
                </a:rPr>
                <a:t> 44°C </a:t>
              </a:r>
              <a:r>
                <a:rPr lang="es-ES_tradnl" sz="1200" dirty="0" err="1">
                  <a:latin typeface="Times"/>
                  <a:cs typeface="Times"/>
                </a:rPr>
                <a:t>for</a:t>
              </a:r>
              <a:r>
                <a:rPr lang="es-ES_tradnl" sz="1200" dirty="0">
                  <a:latin typeface="Times"/>
                  <a:cs typeface="Times"/>
                </a:rPr>
                <a:t> 30 min </a:t>
              </a:r>
              <a:r>
                <a:rPr lang="es-ES_tradnl" sz="1200" dirty="0" err="1">
                  <a:latin typeface="Times"/>
                  <a:cs typeface="Times"/>
                </a:rPr>
                <a:t>to</a:t>
              </a:r>
              <a:r>
                <a:rPr lang="es-ES_tradnl" sz="1200" dirty="0">
                  <a:latin typeface="Times"/>
                  <a:cs typeface="Times"/>
                </a:rPr>
                <a:t> </a:t>
              </a:r>
              <a:r>
                <a:rPr lang="es-ES_tradnl" sz="1200" dirty="0" err="1">
                  <a:latin typeface="Times"/>
                  <a:cs typeface="Times"/>
                </a:rPr>
                <a:t>inactivate</a:t>
              </a:r>
              <a:r>
                <a:rPr lang="es-ES_tradnl" sz="1200" dirty="0">
                  <a:latin typeface="Times"/>
                  <a:cs typeface="Times"/>
                </a:rPr>
                <a:t> </a:t>
              </a:r>
              <a:r>
                <a:rPr lang="es-ES_tradnl" sz="1200" dirty="0" err="1">
                  <a:latin typeface="Times"/>
                  <a:cs typeface="Times"/>
                </a:rPr>
                <a:t>thermosensitive</a:t>
              </a:r>
              <a:r>
                <a:rPr lang="es-ES_tradnl" sz="1200" dirty="0">
                  <a:latin typeface="Times"/>
                  <a:cs typeface="Times"/>
                </a:rPr>
                <a:t> </a:t>
              </a:r>
              <a:r>
                <a:rPr lang="es-ES_tradnl" sz="1200" dirty="0" err="1">
                  <a:latin typeface="Times"/>
                  <a:cs typeface="Times"/>
                </a:rPr>
                <a:t>RNase</a:t>
              </a:r>
              <a:r>
                <a:rPr lang="es-ES_tradnl" sz="1200" dirty="0">
                  <a:latin typeface="Times"/>
                  <a:cs typeface="Times"/>
                </a:rPr>
                <a:t> P. C)</a:t>
              </a:r>
              <a:r>
                <a:rPr lang="en-US" sz="1200" dirty="0">
                  <a:latin typeface="Times"/>
                  <a:cs typeface="Times"/>
                </a:rPr>
                <a:t>  RNA from MG1655-</a:t>
              </a:r>
              <a:r>
                <a:rPr lang="en-US" sz="1200" i="1" dirty="0">
                  <a:latin typeface="Times"/>
                  <a:cs typeface="Times"/>
                </a:rPr>
                <a:t>rph</a:t>
              </a:r>
              <a:r>
                <a:rPr lang="en-US" sz="1200" baseline="30000" dirty="0">
                  <a:latin typeface="Times"/>
                  <a:cs typeface="Times"/>
                </a:rPr>
                <a:t>+</a:t>
              </a:r>
              <a:r>
                <a:rPr lang="en-US" sz="1200" dirty="0">
                  <a:latin typeface="Times"/>
                  <a:cs typeface="Times"/>
                </a:rPr>
                <a:t> (</a:t>
              </a:r>
              <a:r>
                <a:rPr lang="en-US" sz="1200" dirty="0" err="1">
                  <a:latin typeface="Times"/>
                  <a:cs typeface="Times"/>
                </a:rPr>
                <a:t>wt</a:t>
              </a:r>
              <a:r>
                <a:rPr lang="en-US" sz="1200" dirty="0">
                  <a:latin typeface="Times"/>
                  <a:cs typeface="Times"/>
                </a:rPr>
                <a:t>), MG1655-</a:t>
              </a:r>
              <a:r>
                <a:rPr lang="en-US" sz="1200" i="1" dirty="0">
                  <a:latin typeface="Times"/>
                  <a:cs typeface="Times"/>
                </a:rPr>
                <a:t>rph</a:t>
              </a:r>
              <a:r>
                <a:rPr lang="en-US" sz="1200" baseline="30000" dirty="0">
                  <a:latin typeface="Times"/>
                  <a:cs typeface="Times"/>
                </a:rPr>
                <a:t>+</a:t>
              </a:r>
              <a:r>
                <a:rPr lang="en-US" sz="1200" dirty="0">
                  <a:latin typeface="Times"/>
                  <a:cs typeface="Times"/>
                </a:rPr>
                <a:t>-BN</a:t>
              </a:r>
              <a:r>
                <a:rPr lang="en-US" sz="1200" baseline="30000" dirty="0">
                  <a:latin typeface="Times"/>
                  <a:cs typeface="Times"/>
                </a:rPr>
                <a:t>-</a:t>
              </a:r>
              <a:r>
                <a:rPr lang="en-US" sz="1200" dirty="0">
                  <a:latin typeface="Times"/>
                  <a:cs typeface="Times"/>
                </a:rPr>
                <a:t> </a:t>
              </a:r>
              <a:r>
                <a:rPr lang="en-US" sz="1200" dirty="0" smtClean="0">
                  <a:latin typeface="Times"/>
                  <a:cs typeface="Times"/>
                </a:rPr>
                <a:t>(</a:t>
              </a:r>
              <a:r>
                <a:rPr lang="en-US" sz="1200" i="1" dirty="0" err="1" smtClean="0">
                  <a:latin typeface="Times"/>
                  <a:cs typeface="Times"/>
                </a:rPr>
                <a:t>rbn</a:t>
              </a:r>
              <a:r>
                <a:rPr lang="en-US" sz="1200" dirty="0" smtClean="0">
                  <a:latin typeface="Times"/>
                  <a:cs typeface="Times"/>
                </a:rPr>
                <a:t>) </a:t>
              </a:r>
              <a:r>
                <a:rPr lang="pl-PL" sz="1200" dirty="0">
                  <a:latin typeface="Times"/>
                  <a:cs typeface="Times"/>
                </a:rPr>
                <a:t>and </a:t>
              </a:r>
              <a:r>
                <a:rPr lang="en-US" sz="1200" dirty="0">
                  <a:latin typeface="Times"/>
                  <a:cs typeface="Times"/>
                </a:rPr>
                <a:t>CAN20-12E </a:t>
              </a:r>
              <a:r>
                <a:rPr lang="en-US" sz="1200" dirty="0" smtClean="0">
                  <a:latin typeface="Times"/>
                  <a:cs typeface="Times"/>
                </a:rPr>
                <a:t>(</a:t>
              </a:r>
              <a:r>
                <a:rPr lang="en-US" sz="1200" dirty="0" err="1" smtClean="0">
                  <a:latin typeface="Times"/>
                  <a:cs typeface="Times"/>
                </a:rPr>
                <a:t>RNase</a:t>
              </a:r>
              <a:r>
                <a:rPr lang="en-US" sz="1200" dirty="0" smtClean="0">
                  <a:latin typeface="Times"/>
                  <a:cs typeface="Times"/>
                </a:rPr>
                <a:t> I</a:t>
              </a:r>
              <a:r>
                <a:rPr lang="en-US" sz="1200" baseline="30000" dirty="0" smtClean="0">
                  <a:latin typeface="Times"/>
                  <a:cs typeface="Times"/>
                </a:rPr>
                <a:t>- </a:t>
              </a:r>
              <a:r>
                <a:rPr lang="en-US" sz="1200" dirty="0" smtClean="0">
                  <a:latin typeface="Times"/>
                  <a:cs typeface="Times"/>
                </a:rPr>
                <a:t>II</a:t>
              </a:r>
              <a:r>
                <a:rPr lang="en-US" sz="1200" baseline="30000" dirty="0">
                  <a:latin typeface="Times"/>
                  <a:cs typeface="Times"/>
                </a:rPr>
                <a:t>-</a:t>
              </a:r>
              <a:r>
                <a:rPr lang="en-US" sz="1200" dirty="0" smtClean="0">
                  <a:latin typeface="Times"/>
                  <a:cs typeface="Times"/>
                </a:rPr>
                <a:t>D</a:t>
              </a:r>
              <a:r>
                <a:rPr lang="en-US" sz="1200" baseline="30000" dirty="0">
                  <a:latin typeface="Times"/>
                  <a:cs typeface="Times"/>
                </a:rPr>
                <a:t>-</a:t>
              </a:r>
              <a:r>
                <a:rPr lang="en-US" sz="1200" dirty="0" smtClean="0">
                  <a:latin typeface="Times"/>
                  <a:cs typeface="Times"/>
                </a:rPr>
                <a:t>BN</a:t>
              </a:r>
              <a:r>
                <a:rPr lang="en-US" sz="1200" baseline="30000" dirty="0">
                  <a:latin typeface="Times"/>
                  <a:cs typeface="Times"/>
                </a:rPr>
                <a:t>-</a:t>
              </a:r>
              <a:r>
                <a:rPr lang="en-US" sz="1200" dirty="0" smtClean="0">
                  <a:latin typeface="Times"/>
                  <a:cs typeface="Times"/>
                </a:rPr>
                <a:t>) (</a:t>
              </a:r>
              <a:r>
                <a:rPr lang="en-US" sz="1200" i="1" dirty="0" err="1">
                  <a:latin typeface="Times"/>
                  <a:cs typeface="Times"/>
                </a:rPr>
                <a:t>rna</a:t>
              </a:r>
              <a:r>
                <a:rPr lang="en-US" sz="1200" i="1" dirty="0">
                  <a:latin typeface="Times"/>
                  <a:cs typeface="Times"/>
                </a:rPr>
                <a:t> </a:t>
              </a:r>
              <a:r>
                <a:rPr lang="en-US" sz="1200" i="1" dirty="0" err="1" smtClean="0">
                  <a:latin typeface="Times"/>
                  <a:cs typeface="Times"/>
                </a:rPr>
                <a:t>rnb</a:t>
              </a:r>
              <a:r>
                <a:rPr lang="en-US" sz="1200" i="1" dirty="0" smtClean="0">
                  <a:latin typeface="Times"/>
                  <a:cs typeface="Times"/>
                </a:rPr>
                <a:t> </a:t>
              </a:r>
              <a:r>
                <a:rPr lang="en-US" sz="1200" i="1" dirty="0" err="1" smtClean="0">
                  <a:latin typeface="Times"/>
                  <a:cs typeface="Times"/>
                </a:rPr>
                <a:t>rbn</a:t>
              </a:r>
              <a:r>
                <a:rPr lang="en-US" sz="1200" i="1" dirty="0" smtClean="0">
                  <a:latin typeface="Times"/>
                  <a:cs typeface="Times"/>
                </a:rPr>
                <a:t> </a:t>
              </a:r>
              <a:r>
                <a:rPr lang="en-US" sz="1200" i="1" dirty="0" err="1" smtClean="0">
                  <a:latin typeface="Times"/>
                  <a:cs typeface="Times"/>
                </a:rPr>
                <a:t>rnd</a:t>
              </a:r>
              <a:r>
                <a:rPr lang="en-US" sz="1200" dirty="0" smtClean="0">
                  <a:latin typeface="Times"/>
                  <a:cs typeface="Times"/>
                </a:rPr>
                <a:t>). </a:t>
              </a:r>
              <a:r>
                <a:rPr lang="en-US" sz="1200" dirty="0">
                  <a:latin typeface="Times"/>
                  <a:cs typeface="Times"/>
                </a:rPr>
                <a:t>Total RNA (10 </a:t>
              </a:r>
              <a:r>
                <a:rPr lang="en-US" sz="1200" dirty="0">
                  <a:latin typeface="Symbol" charset="2"/>
                  <a:cs typeface="Symbol" charset="2"/>
                </a:rPr>
                <a:t>m</a:t>
              </a:r>
              <a:r>
                <a:rPr lang="en-US" sz="1200" dirty="0">
                  <a:latin typeface="Times"/>
                  <a:cs typeface="Times"/>
                </a:rPr>
                <a:t>g) were separated on 6% acrylamide-urea gels and analyzed by northern blotting, which were probed for </a:t>
              </a:r>
              <a:r>
                <a:rPr lang="en-US" sz="1200" dirty="0" err="1">
                  <a:latin typeface="Times"/>
                  <a:cs typeface="Times"/>
                </a:rPr>
                <a:t>SraG</a:t>
              </a:r>
              <a:r>
                <a:rPr lang="en-US" sz="1200" dirty="0">
                  <a:latin typeface="Times"/>
                  <a:cs typeface="Times"/>
                </a:rPr>
                <a:t> and 5S </a:t>
              </a:r>
              <a:r>
                <a:rPr lang="en-US" sz="1200" dirty="0" err="1">
                  <a:latin typeface="Times"/>
                  <a:cs typeface="Times"/>
                </a:rPr>
                <a:t>rRNA</a:t>
              </a:r>
              <a:r>
                <a:rPr lang="en-US" sz="1200" dirty="0">
                  <a:latin typeface="Times"/>
                  <a:cs typeface="Times"/>
                </a:rPr>
                <a:t>.</a:t>
              </a:r>
            </a:p>
            <a:p>
              <a:pPr algn="just"/>
              <a:endParaRPr lang="fr-FR" sz="1200" dirty="0">
                <a:latin typeface="Times"/>
                <a:cs typeface="Times"/>
              </a:endParaRPr>
            </a:p>
            <a:p>
              <a:endParaRPr lang="fr-FR" sz="1200" dirty="0">
                <a:latin typeface="Times"/>
                <a:cs typeface="Times"/>
              </a:endParaRPr>
            </a:p>
          </p:txBody>
        </p:sp>
        <p:sp>
          <p:nvSpPr>
            <p:cNvPr id="8" name="ZoneTexte 7"/>
            <p:cNvSpPr txBox="1"/>
            <p:nvPr/>
          </p:nvSpPr>
          <p:spPr>
            <a:xfrm>
              <a:off x="2635477" y="7491969"/>
              <a:ext cx="12188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 smtClean="0">
                  <a:latin typeface="Times New Roman"/>
                  <a:cs typeface="Times New Roman"/>
                </a:rPr>
                <a:t>Figure </a:t>
              </a:r>
              <a:r>
                <a:rPr lang="fr-FR" b="1" i="1" dirty="0" smtClean="0">
                  <a:latin typeface="Times New Roman"/>
                  <a:cs typeface="Times New Roman"/>
                  <a:sym typeface="Wingdings"/>
                </a:rPr>
                <a:t>S3</a:t>
              </a:r>
              <a:endParaRPr lang="fr-FR" b="1" i="1" dirty="0">
                <a:latin typeface="Times New Roman"/>
                <a:cs typeface="Times New Roman"/>
              </a:endParaRPr>
            </a:p>
          </p:txBody>
        </p:sp>
      </p:grpSp>
      <p:grpSp>
        <p:nvGrpSpPr>
          <p:cNvPr id="2" name="Grouper 1"/>
          <p:cNvGrpSpPr/>
          <p:nvPr/>
        </p:nvGrpSpPr>
        <p:grpSpPr>
          <a:xfrm>
            <a:off x="436139" y="3975714"/>
            <a:ext cx="5503050" cy="2142868"/>
            <a:chOff x="436139" y="4384933"/>
            <a:chExt cx="5503050" cy="2142868"/>
          </a:xfrm>
        </p:grpSpPr>
        <p:sp>
          <p:nvSpPr>
            <p:cNvPr id="46" name="ZoneTexte 45"/>
            <p:cNvSpPr txBox="1"/>
            <p:nvPr/>
          </p:nvSpPr>
          <p:spPr>
            <a:xfrm>
              <a:off x="1331455" y="4384933"/>
              <a:ext cx="5614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latin typeface="Times"/>
                  <a:cs typeface="Times"/>
                </a:rPr>
                <a:t>wt</a:t>
              </a:r>
              <a:endParaRPr lang="en-US" sz="1200" dirty="0">
                <a:latin typeface="Times"/>
                <a:cs typeface="Times"/>
              </a:endParaRPr>
            </a:p>
          </p:txBody>
        </p:sp>
        <p:pic>
          <p:nvPicPr>
            <p:cNvPr id="47" name="Image 46"/>
            <p:cNvPicPr>
              <a:picLocks noChangeAspect="1"/>
            </p:cNvPicPr>
            <p:nvPr/>
          </p:nvPicPr>
          <p:blipFill rotWithShape="1">
            <a:blip r:embed="rId5">
              <a:grayscl/>
            </a:blip>
            <a:srcRect l="56996"/>
            <a:stretch/>
          </p:blipFill>
          <p:spPr>
            <a:xfrm>
              <a:off x="1983290" y="4852433"/>
              <a:ext cx="1035999" cy="1675368"/>
            </a:xfrm>
            <a:prstGeom prst="rect">
              <a:avLst/>
            </a:prstGeom>
          </p:spPr>
        </p:pic>
        <p:pic>
          <p:nvPicPr>
            <p:cNvPr id="48" name="Image 47"/>
            <p:cNvPicPr>
              <a:picLocks noChangeAspect="1"/>
            </p:cNvPicPr>
            <p:nvPr/>
          </p:nvPicPr>
          <p:blipFill rotWithShape="1">
            <a:blip r:embed="rId5">
              <a:grayscl/>
            </a:blip>
            <a:srcRect r="60023"/>
            <a:stretch/>
          </p:blipFill>
          <p:spPr>
            <a:xfrm>
              <a:off x="995500" y="4852433"/>
              <a:ext cx="963060" cy="1675368"/>
            </a:xfrm>
            <a:prstGeom prst="rect">
              <a:avLst/>
            </a:prstGeom>
          </p:spPr>
        </p:pic>
        <p:sp>
          <p:nvSpPr>
            <p:cNvPr id="49" name="ZoneTexte 48"/>
            <p:cNvSpPr txBox="1"/>
            <p:nvPr/>
          </p:nvSpPr>
          <p:spPr>
            <a:xfrm>
              <a:off x="2234709" y="4384933"/>
              <a:ext cx="5614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err="1" smtClean="0">
                  <a:latin typeface="Times"/>
                  <a:cs typeface="Times"/>
                </a:rPr>
                <a:t>rnpA</a:t>
              </a:r>
              <a:endParaRPr lang="en-US" sz="1200" i="1" dirty="0">
                <a:latin typeface="Times"/>
                <a:cs typeface="Times"/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2025967" y="4604267"/>
              <a:ext cx="5027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"/>
                  <a:cs typeface="Times"/>
                </a:rPr>
                <a:t>30°C</a:t>
              </a:r>
              <a:endParaRPr lang="en-US" sz="1200" dirty="0">
                <a:latin typeface="Times"/>
                <a:cs typeface="Times"/>
              </a:endParaRP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1002348" y="4604267"/>
              <a:ext cx="5027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"/>
                  <a:cs typeface="Times"/>
                </a:rPr>
                <a:t>30°C</a:t>
              </a:r>
              <a:endParaRPr lang="en-US" sz="1200" dirty="0">
                <a:latin typeface="Times"/>
                <a:cs typeface="Times"/>
              </a:endParaRPr>
            </a:p>
          </p:txBody>
        </p:sp>
        <p:sp>
          <p:nvSpPr>
            <p:cNvPr id="52" name="ZoneTexte 51"/>
            <p:cNvSpPr txBox="1"/>
            <p:nvPr/>
          </p:nvSpPr>
          <p:spPr>
            <a:xfrm>
              <a:off x="1489851" y="4604267"/>
              <a:ext cx="5027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"/>
                  <a:cs typeface="Times"/>
                </a:rPr>
                <a:t>44°C</a:t>
              </a:r>
              <a:endParaRPr lang="en-US" sz="1200" dirty="0">
                <a:latin typeface="Times"/>
                <a:cs typeface="Times"/>
              </a:endParaRPr>
            </a:p>
          </p:txBody>
        </p:sp>
        <p:sp>
          <p:nvSpPr>
            <p:cNvPr id="53" name="ZoneTexte 52"/>
            <p:cNvSpPr txBox="1"/>
            <p:nvPr/>
          </p:nvSpPr>
          <p:spPr>
            <a:xfrm>
              <a:off x="2454732" y="4604267"/>
              <a:ext cx="50273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latin typeface="Times"/>
                  <a:cs typeface="Times"/>
                </a:rPr>
                <a:t>44°C</a:t>
              </a:r>
              <a:endParaRPr lang="en-US" sz="1200" dirty="0">
                <a:latin typeface="Times"/>
                <a:cs typeface="Times"/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436145" y="5630767"/>
              <a:ext cx="6192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dirty="0" smtClean="0">
                  <a:latin typeface="Times"/>
                  <a:cs typeface="Times"/>
                </a:rPr>
                <a:t>180-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436145" y="5197530"/>
              <a:ext cx="6192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dirty="0" smtClean="0">
                  <a:latin typeface="Times"/>
                  <a:cs typeface="Times"/>
                </a:rPr>
                <a:t>201-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440379" y="4904452"/>
              <a:ext cx="6192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dirty="0" smtClean="0">
                  <a:latin typeface="Times"/>
                  <a:cs typeface="Times"/>
                </a:rPr>
                <a:t>217-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57" name="ZoneTexte 56"/>
            <p:cNvSpPr txBox="1"/>
            <p:nvPr/>
          </p:nvSpPr>
          <p:spPr>
            <a:xfrm>
              <a:off x="436139" y="5410619"/>
              <a:ext cx="6192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dirty="0" smtClean="0">
                  <a:latin typeface="Times"/>
                  <a:cs typeface="Times"/>
                </a:rPr>
                <a:t>190-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58" name="ZoneTexte 57"/>
            <p:cNvSpPr txBox="1"/>
            <p:nvPr/>
          </p:nvSpPr>
          <p:spPr>
            <a:xfrm>
              <a:off x="436502" y="6103088"/>
              <a:ext cx="6192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dirty="0" smtClean="0">
                  <a:latin typeface="Times"/>
                  <a:cs typeface="Times"/>
                </a:rPr>
                <a:t>160-</a:t>
              </a:r>
              <a:endParaRPr lang="fr-FR" sz="1000" dirty="0">
                <a:latin typeface="Times"/>
                <a:cs typeface="Times"/>
              </a:endParaRPr>
            </a:p>
          </p:txBody>
        </p:sp>
        <p:pic>
          <p:nvPicPr>
            <p:cNvPr id="59" name="Image 58"/>
            <p:cNvPicPr>
              <a:picLocks noChangeAspect="1"/>
            </p:cNvPicPr>
            <p:nvPr/>
          </p:nvPicPr>
          <p:blipFill rotWithShape="1">
            <a:blip r:embed="rId6"/>
            <a:srcRect l="45481"/>
            <a:stretch/>
          </p:blipFill>
          <p:spPr>
            <a:xfrm>
              <a:off x="4420706" y="4881266"/>
              <a:ext cx="1518483" cy="1646535"/>
            </a:xfrm>
            <a:prstGeom prst="rect">
              <a:avLst/>
            </a:prstGeom>
          </p:spPr>
        </p:pic>
        <p:sp>
          <p:nvSpPr>
            <p:cNvPr id="60" name="ZoneTexte 59"/>
            <p:cNvSpPr txBox="1"/>
            <p:nvPr/>
          </p:nvSpPr>
          <p:spPr>
            <a:xfrm>
              <a:off x="3872599" y="5761656"/>
              <a:ext cx="6192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dirty="0" smtClean="0">
                  <a:latin typeface="Times"/>
                  <a:cs typeface="Times"/>
                </a:rPr>
                <a:t>180-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61" name="ZoneTexte 60"/>
            <p:cNvSpPr txBox="1"/>
            <p:nvPr/>
          </p:nvSpPr>
          <p:spPr>
            <a:xfrm>
              <a:off x="3872599" y="5277619"/>
              <a:ext cx="6192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dirty="0" smtClean="0">
                  <a:latin typeface="Times"/>
                  <a:cs typeface="Times"/>
                </a:rPr>
                <a:t>201-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62" name="ZoneTexte 61"/>
            <p:cNvSpPr txBox="1"/>
            <p:nvPr/>
          </p:nvSpPr>
          <p:spPr>
            <a:xfrm>
              <a:off x="3876833" y="4959141"/>
              <a:ext cx="6192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dirty="0" smtClean="0">
                  <a:latin typeface="Times"/>
                  <a:cs typeface="Times"/>
                </a:rPr>
                <a:t>217-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63" name="ZoneTexte 62"/>
            <p:cNvSpPr txBox="1"/>
            <p:nvPr/>
          </p:nvSpPr>
          <p:spPr>
            <a:xfrm>
              <a:off x="3872593" y="5503408"/>
              <a:ext cx="6192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dirty="0" smtClean="0">
                  <a:latin typeface="Times"/>
                  <a:cs typeface="Times"/>
                </a:rPr>
                <a:t>190-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64" name="ZoneTexte 63"/>
            <p:cNvSpPr txBox="1"/>
            <p:nvPr/>
          </p:nvSpPr>
          <p:spPr>
            <a:xfrm>
              <a:off x="3872956" y="6259377"/>
              <a:ext cx="619289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fr-FR" sz="1000" dirty="0" smtClean="0">
                  <a:latin typeface="Times"/>
                  <a:cs typeface="Times"/>
                </a:rPr>
                <a:t>160-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65" name="ZoneTexte 64"/>
            <p:cNvSpPr txBox="1"/>
            <p:nvPr/>
          </p:nvSpPr>
          <p:spPr>
            <a:xfrm>
              <a:off x="4458806" y="4589165"/>
              <a:ext cx="5614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err="1" smtClean="0">
                  <a:latin typeface="Times"/>
                  <a:cs typeface="Times"/>
                </a:rPr>
                <a:t>wt</a:t>
              </a:r>
              <a:endParaRPr lang="en-US" sz="1200" dirty="0">
                <a:latin typeface="Times"/>
                <a:cs typeface="Times"/>
              </a:endParaRPr>
            </a:p>
          </p:txBody>
        </p:sp>
        <p:sp>
          <p:nvSpPr>
            <p:cNvPr id="66" name="ZoneTexte 65"/>
            <p:cNvSpPr txBox="1"/>
            <p:nvPr/>
          </p:nvSpPr>
          <p:spPr>
            <a:xfrm>
              <a:off x="4907261" y="4589165"/>
              <a:ext cx="5614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err="1" smtClean="0">
                  <a:latin typeface="Times"/>
                  <a:cs typeface="Times"/>
                </a:rPr>
                <a:t>rbn</a:t>
              </a:r>
              <a:endParaRPr lang="en-US" sz="1200" i="1" dirty="0">
                <a:latin typeface="Times"/>
                <a:cs typeface="Times"/>
              </a:endParaRPr>
            </a:p>
          </p:txBody>
        </p:sp>
      </p:grpSp>
      <p:sp>
        <p:nvSpPr>
          <p:cNvPr id="68" name="ZoneTexte 67"/>
          <p:cNvSpPr txBox="1"/>
          <p:nvPr/>
        </p:nvSpPr>
        <p:spPr>
          <a:xfrm>
            <a:off x="5369232" y="4065835"/>
            <a:ext cx="1039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 smtClean="0">
                <a:latin typeface="Times"/>
                <a:cs typeface="Times"/>
              </a:rPr>
              <a:t>rna</a:t>
            </a:r>
            <a:r>
              <a:rPr lang="en-US" sz="1200" i="1" dirty="0" smtClean="0">
                <a:latin typeface="Times"/>
                <a:cs typeface="Times"/>
              </a:rPr>
              <a:t> </a:t>
            </a:r>
            <a:r>
              <a:rPr lang="en-US" sz="1200" i="1" dirty="0" err="1" smtClean="0">
                <a:latin typeface="Times"/>
                <a:cs typeface="Times"/>
              </a:rPr>
              <a:t>rnb</a:t>
            </a:r>
            <a:endParaRPr lang="en-US" sz="1200" i="1" dirty="0" smtClean="0">
              <a:latin typeface="Times"/>
              <a:cs typeface="Times"/>
            </a:endParaRPr>
          </a:p>
          <a:p>
            <a:r>
              <a:rPr lang="en-US" sz="1200" i="1" dirty="0" err="1">
                <a:latin typeface="Times"/>
                <a:cs typeface="Times"/>
              </a:rPr>
              <a:t>r</a:t>
            </a:r>
            <a:r>
              <a:rPr lang="en-US" sz="1200" i="1" dirty="0" err="1" smtClean="0">
                <a:latin typeface="Times"/>
                <a:cs typeface="Times"/>
              </a:rPr>
              <a:t>bn</a:t>
            </a:r>
            <a:r>
              <a:rPr lang="en-US" sz="1200" i="1" dirty="0" smtClean="0">
                <a:latin typeface="Times"/>
                <a:cs typeface="Times"/>
              </a:rPr>
              <a:t> </a:t>
            </a:r>
            <a:r>
              <a:rPr lang="en-US" sz="1200" i="1" dirty="0" err="1" smtClean="0">
                <a:latin typeface="Times"/>
                <a:cs typeface="Times"/>
              </a:rPr>
              <a:t>rnd</a:t>
            </a:r>
            <a:endParaRPr lang="en-US" sz="1200" i="1" dirty="0">
              <a:latin typeface="Times"/>
              <a:cs typeface="Times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558606" y="777789"/>
            <a:ext cx="40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latin typeface="Times"/>
                <a:cs typeface="Times"/>
              </a:rPr>
              <a:t>A</a:t>
            </a:r>
            <a:endParaRPr lang="fr-FR" b="1" i="1" dirty="0">
              <a:latin typeface="Times"/>
              <a:cs typeface="Times"/>
            </a:endParaRPr>
          </a:p>
        </p:txBody>
      </p:sp>
      <p:sp>
        <p:nvSpPr>
          <p:cNvPr id="69" name="ZoneTexte 68"/>
          <p:cNvSpPr txBox="1"/>
          <p:nvPr/>
        </p:nvSpPr>
        <p:spPr>
          <a:xfrm>
            <a:off x="558606" y="3883989"/>
            <a:ext cx="40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latin typeface="Times"/>
                <a:cs typeface="Times"/>
              </a:rPr>
              <a:t>B</a:t>
            </a:r>
          </a:p>
        </p:txBody>
      </p:sp>
      <p:sp>
        <p:nvSpPr>
          <p:cNvPr id="70" name="ZoneTexte 69"/>
          <p:cNvSpPr txBox="1"/>
          <p:nvPr/>
        </p:nvSpPr>
        <p:spPr>
          <a:xfrm>
            <a:off x="3712440" y="3883989"/>
            <a:ext cx="40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latin typeface="Times"/>
                <a:cs typeface="Times"/>
              </a:rPr>
              <a:t>C</a:t>
            </a:r>
            <a:endParaRPr lang="fr-FR" b="1" i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797756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74" t="53041" r="36424" b="31091"/>
          <a:stretch/>
        </p:blipFill>
        <p:spPr bwMode="auto">
          <a:xfrm>
            <a:off x="1066360" y="1373322"/>
            <a:ext cx="5620452" cy="26223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1201518" y="3734097"/>
            <a:ext cx="41503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Times"/>
                <a:cs typeface="Times"/>
              </a:rPr>
              <a:t>110-</a:t>
            </a:r>
            <a:endParaRPr lang="fr-FR" sz="1000" dirty="0">
              <a:latin typeface="Times"/>
              <a:cs typeface="Times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188818" y="3527028"/>
            <a:ext cx="419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Times"/>
                <a:cs typeface="Times"/>
              </a:rPr>
              <a:t>123-</a:t>
            </a:r>
            <a:endParaRPr lang="fr-FR" sz="1000" dirty="0">
              <a:latin typeface="Times"/>
              <a:cs typeface="Time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176895" y="3156565"/>
            <a:ext cx="419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Times"/>
                <a:cs typeface="Times"/>
              </a:rPr>
              <a:t>147-</a:t>
            </a:r>
            <a:endParaRPr lang="fr-FR" sz="1000" dirty="0">
              <a:latin typeface="Times"/>
              <a:cs typeface="Times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170545" y="3013770"/>
            <a:ext cx="419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Times"/>
                <a:cs typeface="Times"/>
              </a:rPr>
              <a:t>160-</a:t>
            </a:r>
            <a:endParaRPr lang="fr-FR" sz="1000" dirty="0">
              <a:latin typeface="Times"/>
              <a:cs typeface="Times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170286" y="2813050"/>
            <a:ext cx="419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Times"/>
                <a:cs typeface="Times"/>
              </a:rPr>
              <a:t>180-</a:t>
            </a:r>
            <a:endParaRPr lang="fr-FR" sz="1000" dirty="0">
              <a:latin typeface="Times"/>
              <a:cs typeface="Times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170286" y="2747746"/>
            <a:ext cx="419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Times"/>
                <a:cs typeface="Times"/>
              </a:rPr>
              <a:t>190-</a:t>
            </a:r>
            <a:endParaRPr lang="fr-FR" sz="1000" dirty="0">
              <a:latin typeface="Times"/>
              <a:cs typeface="Times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1164195" y="2657041"/>
            <a:ext cx="419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Times"/>
                <a:cs typeface="Times"/>
              </a:rPr>
              <a:t>201-</a:t>
            </a:r>
            <a:endParaRPr lang="fr-FR" sz="1000" dirty="0">
              <a:latin typeface="Times"/>
              <a:cs typeface="Times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1151495" y="2553120"/>
            <a:ext cx="419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Times"/>
                <a:cs typeface="Times"/>
              </a:rPr>
              <a:t>217-</a:t>
            </a:r>
            <a:endParaRPr lang="fr-FR" sz="1000" dirty="0">
              <a:latin typeface="Times"/>
              <a:cs typeface="Times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921082" y="2416932"/>
            <a:ext cx="6547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Times"/>
                <a:cs typeface="Times"/>
              </a:rPr>
              <a:t>238-242-</a:t>
            </a:r>
            <a:endParaRPr lang="fr-FR" sz="1000" dirty="0">
              <a:latin typeface="Times"/>
              <a:cs typeface="Times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1158215" y="2156368"/>
            <a:ext cx="419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Times"/>
                <a:cs typeface="Times"/>
              </a:rPr>
              <a:t>307-</a:t>
            </a:r>
            <a:endParaRPr lang="fr-FR" sz="1000" dirty="0">
              <a:latin typeface="Times"/>
              <a:cs typeface="Times"/>
            </a:endParaRPr>
          </a:p>
        </p:txBody>
      </p:sp>
      <p:cxnSp>
        <p:nvCxnSpPr>
          <p:cNvPr id="22" name="Connecteur droit 21"/>
          <p:cNvCxnSpPr/>
          <p:nvPr/>
        </p:nvCxnSpPr>
        <p:spPr>
          <a:xfrm>
            <a:off x="1751245" y="1210505"/>
            <a:ext cx="20574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4192799" y="1210505"/>
            <a:ext cx="205740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ZoneTexte 7"/>
          <p:cNvSpPr txBox="1">
            <a:spLocks noChangeArrowheads="1"/>
          </p:cNvSpPr>
          <p:nvPr/>
        </p:nvSpPr>
        <p:spPr bwMode="auto">
          <a:xfrm>
            <a:off x="2586598" y="818307"/>
            <a:ext cx="42832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dirty="0" err="1" smtClean="0">
                <a:latin typeface="Times"/>
                <a:cs typeface="Times"/>
              </a:rPr>
              <a:t>wt</a:t>
            </a:r>
            <a:endParaRPr lang="fr-FR" sz="1800" dirty="0">
              <a:latin typeface="Times"/>
              <a:cs typeface="Times"/>
            </a:endParaRPr>
          </a:p>
        </p:txBody>
      </p:sp>
      <p:sp>
        <p:nvSpPr>
          <p:cNvPr id="25" name="ZoneTexte 8"/>
          <p:cNvSpPr txBox="1">
            <a:spLocks noChangeArrowheads="1"/>
          </p:cNvSpPr>
          <p:nvPr/>
        </p:nvSpPr>
        <p:spPr bwMode="auto">
          <a:xfrm>
            <a:off x="4960371" y="817275"/>
            <a:ext cx="5162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fr-FR" sz="1800" i="1" dirty="0" err="1" smtClean="0">
                <a:latin typeface="Times"/>
                <a:cs typeface="Times"/>
              </a:rPr>
              <a:t>rnc</a:t>
            </a:r>
            <a:r>
              <a:rPr lang="fr-FR" sz="1800" dirty="0" smtClean="0">
                <a:latin typeface="Times"/>
                <a:cs typeface="Times"/>
              </a:rPr>
              <a:t> </a:t>
            </a:r>
            <a:endParaRPr lang="fr-FR" sz="1800" dirty="0">
              <a:latin typeface="Times"/>
              <a:cs typeface="Times"/>
            </a:endParaRPr>
          </a:p>
        </p:txBody>
      </p:sp>
      <p:grpSp>
        <p:nvGrpSpPr>
          <p:cNvPr id="26" name="Grouper 25"/>
          <p:cNvGrpSpPr/>
          <p:nvPr/>
        </p:nvGrpSpPr>
        <p:grpSpPr>
          <a:xfrm>
            <a:off x="2415779" y="1525863"/>
            <a:ext cx="753416" cy="246221"/>
            <a:chOff x="3082533" y="1204091"/>
            <a:chExt cx="753416" cy="246221"/>
          </a:xfrm>
        </p:grpSpPr>
        <p:sp>
          <p:nvSpPr>
            <p:cNvPr id="27" name="ZoneTexte 26"/>
            <p:cNvSpPr txBox="1"/>
            <p:nvPr/>
          </p:nvSpPr>
          <p:spPr>
            <a:xfrm>
              <a:off x="3082533" y="1204091"/>
              <a:ext cx="2496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Times"/>
                  <a:cs typeface="Times"/>
                </a:rPr>
                <a:t>0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28" name="ZoneTexte 27"/>
            <p:cNvSpPr txBox="1"/>
            <p:nvPr/>
          </p:nvSpPr>
          <p:spPr>
            <a:xfrm>
              <a:off x="3282876" y="1204091"/>
              <a:ext cx="3146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Times"/>
                  <a:cs typeface="Times"/>
                </a:rPr>
                <a:t>20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29" name="ZoneTexte 28"/>
            <p:cNvSpPr txBox="1"/>
            <p:nvPr/>
          </p:nvSpPr>
          <p:spPr>
            <a:xfrm>
              <a:off x="3521290" y="1204091"/>
              <a:ext cx="3146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Times"/>
                  <a:cs typeface="Times"/>
                </a:rPr>
                <a:t>40</a:t>
              </a:r>
              <a:endParaRPr lang="fr-FR" sz="1000" dirty="0">
                <a:latin typeface="Times"/>
                <a:cs typeface="Times"/>
              </a:endParaRPr>
            </a:p>
          </p:txBody>
        </p:sp>
      </p:grpSp>
      <p:grpSp>
        <p:nvGrpSpPr>
          <p:cNvPr id="30" name="Grouper 29"/>
          <p:cNvGrpSpPr/>
          <p:nvPr/>
        </p:nvGrpSpPr>
        <p:grpSpPr>
          <a:xfrm>
            <a:off x="4192799" y="1244955"/>
            <a:ext cx="2120487" cy="305566"/>
            <a:chOff x="4859553" y="923183"/>
            <a:chExt cx="2120487" cy="305566"/>
          </a:xfrm>
        </p:grpSpPr>
        <p:sp>
          <p:nvSpPr>
            <p:cNvPr id="31" name="ZoneTexte 19"/>
            <p:cNvSpPr txBox="1">
              <a:spLocks noChangeArrowheads="1"/>
            </p:cNvSpPr>
            <p:nvPr/>
          </p:nvSpPr>
          <p:spPr bwMode="auto">
            <a:xfrm>
              <a:off x="4926448" y="923183"/>
              <a:ext cx="45908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100" dirty="0" err="1">
                  <a:latin typeface="Times"/>
                  <a:cs typeface="Times"/>
                </a:rPr>
                <a:t>pBR</a:t>
              </a:r>
              <a:endParaRPr lang="fr-FR" sz="1100" dirty="0">
                <a:latin typeface="Times"/>
                <a:cs typeface="Times"/>
              </a:endParaRPr>
            </a:p>
          </p:txBody>
        </p:sp>
        <p:sp>
          <p:nvSpPr>
            <p:cNvPr id="32" name="ZoneTexte 20"/>
            <p:cNvSpPr txBox="1">
              <a:spLocks noChangeArrowheads="1"/>
            </p:cNvSpPr>
            <p:nvPr/>
          </p:nvSpPr>
          <p:spPr bwMode="auto">
            <a:xfrm>
              <a:off x="5481333" y="923183"/>
              <a:ext cx="85871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100" dirty="0" err="1" smtClean="0">
                  <a:latin typeface="Times"/>
                  <a:cs typeface="Times"/>
                </a:rPr>
                <a:t>pBRSraG</a:t>
              </a:r>
              <a:r>
                <a:rPr lang="fr-FR" sz="1100" dirty="0" smtClean="0">
                  <a:latin typeface="Times"/>
                  <a:cs typeface="Times"/>
                </a:rPr>
                <a:t>-S</a:t>
              </a:r>
              <a:endParaRPr lang="fr-FR" sz="1100" dirty="0">
                <a:latin typeface="Times"/>
                <a:cs typeface="Times"/>
              </a:endParaRPr>
            </a:p>
          </p:txBody>
        </p:sp>
        <p:sp>
          <p:nvSpPr>
            <p:cNvPr id="33" name="ZoneTexte 21"/>
            <p:cNvSpPr txBox="1">
              <a:spLocks noChangeArrowheads="1"/>
            </p:cNvSpPr>
            <p:nvPr/>
          </p:nvSpPr>
          <p:spPr bwMode="auto">
            <a:xfrm>
              <a:off x="6243941" y="923183"/>
              <a:ext cx="73609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100" dirty="0" err="1" smtClean="0">
                  <a:latin typeface="Times"/>
                  <a:cs typeface="Times"/>
                </a:rPr>
                <a:t>pBRSraG</a:t>
              </a:r>
              <a:endParaRPr lang="fr-FR" sz="1100" dirty="0">
                <a:latin typeface="Times"/>
                <a:cs typeface="Times"/>
              </a:endParaRPr>
            </a:p>
          </p:txBody>
        </p:sp>
        <p:cxnSp>
          <p:nvCxnSpPr>
            <p:cNvPr id="34" name="Connecteur droit 33"/>
            <p:cNvCxnSpPr/>
            <p:nvPr/>
          </p:nvCxnSpPr>
          <p:spPr>
            <a:xfrm>
              <a:off x="6268601" y="1228749"/>
              <a:ext cx="64835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cteur droit 34"/>
            <p:cNvCxnSpPr/>
            <p:nvPr/>
          </p:nvCxnSpPr>
          <p:spPr>
            <a:xfrm>
              <a:off x="5524087" y="1228749"/>
              <a:ext cx="64835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Connecteur droit 35"/>
            <p:cNvCxnSpPr/>
            <p:nvPr/>
          </p:nvCxnSpPr>
          <p:spPr>
            <a:xfrm>
              <a:off x="4859553" y="1228749"/>
              <a:ext cx="5503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er 36"/>
          <p:cNvGrpSpPr/>
          <p:nvPr/>
        </p:nvGrpSpPr>
        <p:grpSpPr>
          <a:xfrm>
            <a:off x="1751245" y="1244955"/>
            <a:ext cx="2120487" cy="305566"/>
            <a:chOff x="2417999" y="944778"/>
            <a:chExt cx="2120487" cy="305566"/>
          </a:xfrm>
        </p:grpSpPr>
        <p:sp>
          <p:nvSpPr>
            <p:cNvPr id="38" name="ZoneTexte 19"/>
            <p:cNvSpPr txBox="1">
              <a:spLocks noChangeArrowheads="1"/>
            </p:cNvSpPr>
            <p:nvPr/>
          </p:nvSpPr>
          <p:spPr bwMode="auto">
            <a:xfrm>
              <a:off x="2484894" y="944778"/>
              <a:ext cx="459080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100" dirty="0" err="1">
                  <a:latin typeface="Times"/>
                  <a:cs typeface="Times"/>
                </a:rPr>
                <a:t>pBR</a:t>
              </a:r>
              <a:endParaRPr lang="fr-FR" sz="1100" dirty="0">
                <a:latin typeface="Times"/>
                <a:cs typeface="Times"/>
              </a:endParaRPr>
            </a:p>
          </p:txBody>
        </p:sp>
        <p:sp>
          <p:nvSpPr>
            <p:cNvPr id="39" name="ZoneTexte 20"/>
            <p:cNvSpPr txBox="1">
              <a:spLocks noChangeArrowheads="1"/>
            </p:cNvSpPr>
            <p:nvPr/>
          </p:nvSpPr>
          <p:spPr bwMode="auto">
            <a:xfrm>
              <a:off x="3039779" y="944778"/>
              <a:ext cx="858716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100" dirty="0" err="1" smtClean="0">
                  <a:latin typeface="Times"/>
                  <a:cs typeface="Times"/>
                </a:rPr>
                <a:t>pBRSraG</a:t>
              </a:r>
              <a:r>
                <a:rPr lang="fr-FR" sz="1100" dirty="0" smtClean="0">
                  <a:latin typeface="Times"/>
                  <a:cs typeface="Times"/>
                </a:rPr>
                <a:t>-S</a:t>
              </a:r>
              <a:endParaRPr lang="fr-FR" sz="1100" dirty="0">
                <a:latin typeface="Times"/>
                <a:cs typeface="Times"/>
              </a:endParaRPr>
            </a:p>
          </p:txBody>
        </p:sp>
        <p:sp>
          <p:nvSpPr>
            <p:cNvPr id="40" name="ZoneTexte 21"/>
            <p:cNvSpPr txBox="1">
              <a:spLocks noChangeArrowheads="1"/>
            </p:cNvSpPr>
            <p:nvPr/>
          </p:nvSpPr>
          <p:spPr bwMode="auto">
            <a:xfrm>
              <a:off x="3802387" y="944778"/>
              <a:ext cx="73609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fr-FR" sz="1100" dirty="0" err="1" smtClean="0">
                  <a:latin typeface="Times"/>
                  <a:cs typeface="Times"/>
                </a:rPr>
                <a:t>pBRSraG</a:t>
              </a:r>
              <a:endParaRPr lang="fr-FR" sz="1100" dirty="0">
                <a:latin typeface="Times"/>
                <a:cs typeface="Times"/>
              </a:endParaRPr>
            </a:p>
          </p:txBody>
        </p:sp>
        <p:cxnSp>
          <p:nvCxnSpPr>
            <p:cNvPr id="41" name="Connecteur droit 40"/>
            <p:cNvCxnSpPr/>
            <p:nvPr/>
          </p:nvCxnSpPr>
          <p:spPr>
            <a:xfrm>
              <a:off x="3827047" y="1250344"/>
              <a:ext cx="64835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cteur droit 41"/>
            <p:cNvCxnSpPr/>
            <p:nvPr/>
          </p:nvCxnSpPr>
          <p:spPr>
            <a:xfrm>
              <a:off x="3082533" y="1250344"/>
              <a:ext cx="648352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cteur droit 42"/>
            <p:cNvCxnSpPr/>
            <p:nvPr/>
          </p:nvCxnSpPr>
          <p:spPr>
            <a:xfrm>
              <a:off x="2417999" y="1250344"/>
              <a:ext cx="550300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er 43"/>
          <p:cNvGrpSpPr/>
          <p:nvPr/>
        </p:nvGrpSpPr>
        <p:grpSpPr>
          <a:xfrm>
            <a:off x="3143972" y="1525863"/>
            <a:ext cx="753416" cy="246221"/>
            <a:chOff x="3082533" y="1204091"/>
            <a:chExt cx="753416" cy="246221"/>
          </a:xfrm>
        </p:grpSpPr>
        <p:sp>
          <p:nvSpPr>
            <p:cNvPr id="45" name="ZoneTexte 44"/>
            <p:cNvSpPr txBox="1"/>
            <p:nvPr/>
          </p:nvSpPr>
          <p:spPr>
            <a:xfrm>
              <a:off x="3082533" y="1204091"/>
              <a:ext cx="2496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Times"/>
                  <a:cs typeface="Times"/>
                </a:rPr>
                <a:t>0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3282876" y="1204091"/>
              <a:ext cx="3146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Times"/>
                  <a:cs typeface="Times"/>
                </a:rPr>
                <a:t>20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47" name="ZoneTexte 46"/>
            <p:cNvSpPr txBox="1"/>
            <p:nvPr/>
          </p:nvSpPr>
          <p:spPr>
            <a:xfrm>
              <a:off x="3521290" y="1204091"/>
              <a:ext cx="3146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Times"/>
                  <a:cs typeface="Times"/>
                </a:rPr>
                <a:t>40</a:t>
              </a:r>
              <a:endParaRPr lang="fr-FR" sz="1000" dirty="0">
                <a:latin typeface="Times"/>
                <a:cs typeface="Times"/>
              </a:endParaRPr>
            </a:p>
          </p:txBody>
        </p:sp>
      </p:grpSp>
      <p:grpSp>
        <p:nvGrpSpPr>
          <p:cNvPr id="48" name="Grouper 47"/>
          <p:cNvGrpSpPr/>
          <p:nvPr/>
        </p:nvGrpSpPr>
        <p:grpSpPr>
          <a:xfrm>
            <a:off x="4794588" y="1525863"/>
            <a:ext cx="753416" cy="246221"/>
            <a:chOff x="3082533" y="1204091"/>
            <a:chExt cx="753416" cy="246221"/>
          </a:xfrm>
        </p:grpSpPr>
        <p:sp>
          <p:nvSpPr>
            <p:cNvPr id="49" name="ZoneTexte 48"/>
            <p:cNvSpPr txBox="1"/>
            <p:nvPr/>
          </p:nvSpPr>
          <p:spPr>
            <a:xfrm>
              <a:off x="3082533" y="1204091"/>
              <a:ext cx="2496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Times"/>
                  <a:cs typeface="Times"/>
                </a:rPr>
                <a:t>0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50" name="ZoneTexte 49"/>
            <p:cNvSpPr txBox="1"/>
            <p:nvPr/>
          </p:nvSpPr>
          <p:spPr>
            <a:xfrm>
              <a:off x="3282876" y="1204091"/>
              <a:ext cx="3146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Times"/>
                  <a:cs typeface="Times"/>
                </a:rPr>
                <a:t>20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51" name="ZoneTexte 50"/>
            <p:cNvSpPr txBox="1"/>
            <p:nvPr/>
          </p:nvSpPr>
          <p:spPr>
            <a:xfrm>
              <a:off x="3521290" y="1204091"/>
              <a:ext cx="3146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Times"/>
                  <a:cs typeface="Times"/>
                </a:rPr>
                <a:t>40</a:t>
              </a:r>
              <a:endParaRPr lang="fr-FR" sz="1000" dirty="0">
                <a:latin typeface="Times"/>
                <a:cs typeface="Times"/>
              </a:endParaRPr>
            </a:p>
          </p:txBody>
        </p:sp>
      </p:grpSp>
      <p:grpSp>
        <p:nvGrpSpPr>
          <p:cNvPr id="52" name="Grouper 51"/>
          <p:cNvGrpSpPr/>
          <p:nvPr/>
        </p:nvGrpSpPr>
        <p:grpSpPr>
          <a:xfrm>
            <a:off x="5525901" y="1525863"/>
            <a:ext cx="753416" cy="246221"/>
            <a:chOff x="3082533" y="1204091"/>
            <a:chExt cx="753416" cy="246221"/>
          </a:xfrm>
        </p:grpSpPr>
        <p:sp>
          <p:nvSpPr>
            <p:cNvPr id="53" name="ZoneTexte 52"/>
            <p:cNvSpPr txBox="1"/>
            <p:nvPr/>
          </p:nvSpPr>
          <p:spPr>
            <a:xfrm>
              <a:off x="3082533" y="1204091"/>
              <a:ext cx="2496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Times"/>
                  <a:cs typeface="Times"/>
                </a:rPr>
                <a:t>0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54" name="ZoneTexte 53"/>
            <p:cNvSpPr txBox="1"/>
            <p:nvPr/>
          </p:nvSpPr>
          <p:spPr>
            <a:xfrm>
              <a:off x="3282876" y="1204091"/>
              <a:ext cx="3146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Times"/>
                  <a:cs typeface="Times"/>
                </a:rPr>
                <a:t>20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3521290" y="1204091"/>
              <a:ext cx="3146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Times"/>
                  <a:cs typeface="Times"/>
                </a:rPr>
                <a:t>40</a:t>
              </a:r>
              <a:endParaRPr lang="fr-FR" sz="1000" dirty="0">
                <a:latin typeface="Times"/>
                <a:cs typeface="Times"/>
              </a:endParaRPr>
            </a:p>
          </p:txBody>
        </p:sp>
      </p:grpSp>
      <p:sp>
        <p:nvSpPr>
          <p:cNvPr id="56" name="ZoneTexte 55"/>
          <p:cNvSpPr txBox="1"/>
          <p:nvPr/>
        </p:nvSpPr>
        <p:spPr>
          <a:xfrm>
            <a:off x="929712" y="1512612"/>
            <a:ext cx="76782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Times"/>
                <a:cs typeface="Times"/>
              </a:rPr>
              <a:t>Time (min)</a:t>
            </a:r>
            <a:endParaRPr lang="fr-FR" sz="1000" dirty="0">
              <a:latin typeface="Times"/>
              <a:cs typeface="Times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052398" y="5334462"/>
            <a:ext cx="12022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i="1" dirty="0" smtClean="0">
                <a:latin typeface="Times"/>
                <a:cs typeface="Times"/>
              </a:rPr>
              <a:t>Figure S4</a:t>
            </a:r>
            <a:endParaRPr lang="fr-FR" b="1" i="1" dirty="0">
              <a:latin typeface="Times"/>
              <a:cs typeface="Times"/>
            </a:endParaRPr>
          </a:p>
        </p:txBody>
      </p:sp>
      <p:sp>
        <p:nvSpPr>
          <p:cNvPr id="61" name="ZoneTexte 60"/>
          <p:cNvSpPr txBox="1"/>
          <p:nvPr/>
        </p:nvSpPr>
        <p:spPr>
          <a:xfrm>
            <a:off x="1164565" y="1762668"/>
            <a:ext cx="4325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Times"/>
                <a:cs typeface="Times"/>
              </a:rPr>
              <a:t>527-</a:t>
            </a:r>
            <a:endParaRPr lang="fr-FR" sz="1000" dirty="0">
              <a:latin typeface="Times"/>
              <a:cs typeface="Times"/>
            </a:endParaRPr>
          </a:p>
        </p:txBody>
      </p:sp>
      <p:sp>
        <p:nvSpPr>
          <p:cNvPr id="62" name="ZoneTexte 61"/>
          <p:cNvSpPr txBox="1"/>
          <p:nvPr/>
        </p:nvSpPr>
        <p:spPr>
          <a:xfrm>
            <a:off x="1158215" y="1927768"/>
            <a:ext cx="41973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smtClean="0">
                <a:latin typeface="Times"/>
                <a:cs typeface="Times"/>
              </a:rPr>
              <a:t>404-</a:t>
            </a:r>
            <a:endParaRPr lang="fr-FR" sz="1000" dirty="0">
              <a:latin typeface="Times"/>
              <a:cs typeface="Times"/>
            </a:endParaRPr>
          </a:p>
        </p:txBody>
      </p:sp>
      <p:sp>
        <p:nvSpPr>
          <p:cNvPr id="65" name="ZoneTexte 64"/>
          <p:cNvSpPr txBox="1"/>
          <p:nvPr/>
        </p:nvSpPr>
        <p:spPr>
          <a:xfrm>
            <a:off x="3719995" y="2943855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latin typeface="Times"/>
                <a:cs typeface="Times"/>
              </a:rPr>
              <a:t>**</a:t>
            </a:r>
            <a:endParaRPr lang="fr-FR" sz="1100" dirty="0">
              <a:latin typeface="Times"/>
              <a:cs typeface="Times"/>
            </a:endParaRPr>
          </a:p>
        </p:txBody>
      </p:sp>
      <p:sp>
        <p:nvSpPr>
          <p:cNvPr id="67" name="ZoneTexte 66"/>
          <p:cNvSpPr txBox="1"/>
          <p:nvPr/>
        </p:nvSpPr>
        <p:spPr>
          <a:xfrm>
            <a:off x="6103295" y="2759705"/>
            <a:ext cx="338554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latin typeface="Times"/>
                <a:cs typeface="Times"/>
              </a:rPr>
              <a:t>**</a:t>
            </a:r>
            <a:endParaRPr lang="fr-FR" sz="1100" dirty="0">
              <a:latin typeface="Times"/>
              <a:cs typeface="Times"/>
            </a:endParaRPr>
          </a:p>
        </p:txBody>
      </p:sp>
      <p:grpSp>
        <p:nvGrpSpPr>
          <p:cNvPr id="68" name="Grouper 67"/>
          <p:cNvGrpSpPr/>
          <p:nvPr/>
        </p:nvGrpSpPr>
        <p:grpSpPr>
          <a:xfrm>
            <a:off x="1653779" y="1525863"/>
            <a:ext cx="753416" cy="246221"/>
            <a:chOff x="3082533" y="1204091"/>
            <a:chExt cx="753416" cy="246221"/>
          </a:xfrm>
        </p:grpSpPr>
        <p:sp>
          <p:nvSpPr>
            <p:cNvPr id="69" name="ZoneTexte 68"/>
            <p:cNvSpPr txBox="1"/>
            <p:nvPr/>
          </p:nvSpPr>
          <p:spPr>
            <a:xfrm>
              <a:off x="3082533" y="1204091"/>
              <a:ext cx="2496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Times"/>
                  <a:cs typeface="Times"/>
                </a:rPr>
                <a:t>0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70" name="ZoneTexte 69"/>
            <p:cNvSpPr txBox="1"/>
            <p:nvPr/>
          </p:nvSpPr>
          <p:spPr>
            <a:xfrm>
              <a:off x="3282876" y="1204091"/>
              <a:ext cx="3146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Times"/>
                  <a:cs typeface="Times"/>
                </a:rPr>
                <a:t>20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71" name="ZoneTexte 70"/>
            <p:cNvSpPr txBox="1"/>
            <p:nvPr/>
          </p:nvSpPr>
          <p:spPr>
            <a:xfrm>
              <a:off x="3521290" y="1204091"/>
              <a:ext cx="3146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Times"/>
                  <a:cs typeface="Times"/>
                </a:rPr>
                <a:t>40</a:t>
              </a:r>
              <a:endParaRPr lang="fr-FR" sz="1000" dirty="0">
                <a:latin typeface="Times"/>
                <a:cs typeface="Times"/>
              </a:endParaRPr>
            </a:p>
          </p:txBody>
        </p:sp>
      </p:grpSp>
      <p:grpSp>
        <p:nvGrpSpPr>
          <p:cNvPr id="72" name="Grouper 71"/>
          <p:cNvGrpSpPr/>
          <p:nvPr/>
        </p:nvGrpSpPr>
        <p:grpSpPr>
          <a:xfrm>
            <a:off x="4111229" y="1525863"/>
            <a:ext cx="753416" cy="246221"/>
            <a:chOff x="3082533" y="1204091"/>
            <a:chExt cx="753416" cy="246221"/>
          </a:xfrm>
        </p:grpSpPr>
        <p:sp>
          <p:nvSpPr>
            <p:cNvPr id="73" name="ZoneTexte 72"/>
            <p:cNvSpPr txBox="1"/>
            <p:nvPr/>
          </p:nvSpPr>
          <p:spPr>
            <a:xfrm>
              <a:off x="3082533" y="1204091"/>
              <a:ext cx="24966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Times"/>
                  <a:cs typeface="Times"/>
                </a:rPr>
                <a:t>0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74" name="ZoneTexte 73"/>
            <p:cNvSpPr txBox="1"/>
            <p:nvPr/>
          </p:nvSpPr>
          <p:spPr>
            <a:xfrm>
              <a:off x="3282876" y="1204091"/>
              <a:ext cx="3146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Times"/>
                  <a:cs typeface="Times"/>
                </a:rPr>
                <a:t>20</a:t>
              </a:r>
              <a:endParaRPr lang="fr-FR" sz="1000" dirty="0">
                <a:latin typeface="Times"/>
                <a:cs typeface="Times"/>
              </a:endParaRPr>
            </a:p>
          </p:txBody>
        </p:sp>
        <p:sp>
          <p:nvSpPr>
            <p:cNvPr id="75" name="ZoneTexte 74"/>
            <p:cNvSpPr txBox="1"/>
            <p:nvPr/>
          </p:nvSpPr>
          <p:spPr>
            <a:xfrm>
              <a:off x="3521290" y="1204091"/>
              <a:ext cx="31465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smtClean="0">
                  <a:latin typeface="Times"/>
                  <a:cs typeface="Times"/>
                </a:rPr>
                <a:t>40</a:t>
              </a:r>
              <a:endParaRPr lang="fr-FR" sz="1000" dirty="0">
                <a:latin typeface="Times"/>
                <a:cs typeface="Times"/>
              </a:endParaRPr>
            </a:p>
          </p:txBody>
        </p:sp>
      </p:grpSp>
      <p:sp>
        <p:nvSpPr>
          <p:cNvPr id="76" name="ZoneTexte 75"/>
          <p:cNvSpPr txBox="1"/>
          <p:nvPr/>
        </p:nvSpPr>
        <p:spPr>
          <a:xfrm>
            <a:off x="984828" y="4294482"/>
            <a:ext cx="5873171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err="1" smtClean="0">
                <a:latin typeface="Times"/>
                <a:cs typeface="Times"/>
              </a:rPr>
              <a:t>SraG</a:t>
            </a:r>
            <a:r>
              <a:rPr lang="fr-FR" sz="1400" dirty="0" smtClean="0">
                <a:latin typeface="Times"/>
                <a:cs typeface="Times"/>
              </a:rPr>
              <a:t>-S                    1  43  58   		                       3 120 125</a:t>
            </a:r>
          </a:p>
          <a:p>
            <a:r>
              <a:rPr lang="fr-FR" sz="1400" dirty="0" err="1" smtClean="0">
                <a:latin typeface="Times"/>
                <a:cs typeface="Times"/>
              </a:rPr>
              <a:t>SraG</a:t>
            </a:r>
            <a:r>
              <a:rPr lang="fr-FR" sz="1400">
                <a:latin typeface="Times"/>
                <a:cs typeface="Times"/>
              </a:rPr>
              <a:t> </a:t>
            </a:r>
            <a:r>
              <a:rPr lang="fr-FR" sz="1400" smtClean="0">
                <a:latin typeface="Times"/>
                <a:cs typeface="Times"/>
              </a:rPr>
              <a:t>                                        </a:t>
            </a:r>
            <a:r>
              <a:rPr lang="fr-FR" sz="1400" dirty="0" smtClean="0">
                <a:latin typeface="Times"/>
                <a:cs typeface="Times"/>
              </a:rPr>
              <a:t>1  33  25			</a:t>
            </a:r>
            <a:r>
              <a:rPr lang="fr-FR" sz="1400" dirty="0">
                <a:latin typeface="Times"/>
                <a:cs typeface="Times"/>
              </a:rPr>
              <a:t> </a:t>
            </a:r>
            <a:r>
              <a:rPr lang="fr-FR" sz="1400" dirty="0" smtClean="0">
                <a:latin typeface="Times"/>
                <a:cs typeface="Times"/>
              </a:rPr>
              <a:t>        4 130  150</a:t>
            </a:r>
            <a:endParaRPr lang="fr-FR" sz="1400" dirty="0">
              <a:latin typeface="Times"/>
              <a:cs typeface="Time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26267" y="6324600"/>
            <a:ext cx="608432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>
                <a:latin typeface="Times"/>
                <a:cs typeface="Times"/>
              </a:rPr>
              <a:t>Figure </a:t>
            </a:r>
            <a:r>
              <a:rPr lang="fr-FR" sz="1200" dirty="0" smtClean="0">
                <a:latin typeface="Times"/>
                <a:cs typeface="Times"/>
              </a:rPr>
              <a:t>S4; </a:t>
            </a:r>
            <a:r>
              <a:rPr lang="fr-FR" sz="1200" dirty="0" err="1" smtClean="0">
                <a:latin typeface="Times"/>
                <a:cs typeface="Times"/>
              </a:rPr>
              <a:t>SraG</a:t>
            </a:r>
            <a:r>
              <a:rPr lang="fr-FR" sz="1200" dirty="0" smtClean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overexpression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smtClean="0">
                <a:latin typeface="Times"/>
                <a:cs typeface="Times"/>
              </a:rPr>
              <a:t>in </a:t>
            </a:r>
            <a:r>
              <a:rPr lang="fr-FR" sz="1200" dirty="0" err="1" smtClean="0">
                <a:latin typeface="Times"/>
                <a:cs typeface="Times"/>
              </a:rPr>
              <a:t>wt</a:t>
            </a:r>
            <a:r>
              <a:rPr lang="fr-FR" sz="1200" dirty="0" smtClean="0">
                <a:latin typeface="Times"/>
                <a:cs typeface="Times"/>
              </a:rPr>
              <a:t> and </a:t>
            </a:r>
            <a:r>
              <a:rPr lang="fr-FR" sz="1200" i="1" dirty="0" err="1" smtClean="0">
                <a:latin typeface="Times"/>
                <a:cs typeface="Times"/>
              </a:rPr>
              <a:t>rnc</a:t>
            </a:r>
            <a:r>
              <a:rPr lang="fr-FR" sz="1200" dirty="0" smtClean="0">
                <a:latin typeface="Times"/>
                <a:cs typeface="Times"/>
              </a:rPr>
              <a:t> </a:t>
            </a:r>
            <a:r>
              <a:rPr lang="fr-FR" sz="1200" dirty="0" err="1" smtClean="0">
                <a:latin typeface="Times"/>
                <a:cs typeface="Times"/>
              </a:rPr>
              <a:t>strains</a:t>
            </a:r>
            <a:r>
              <a:rPr lang="fr-FR" sz="1200" dirty="0" smtClean="0">
                <a:latin typeface="Times"/>
                <a:cs typeface="Times"/>
              </a:rPr>
              <a:t>.</a:t>
            </a:r>
            <a:endParaRPr lang="fr-FR" sz="1200" dirty="0">
              <a:latin typeface="Times"/>
              <a:cs typeface="Times"/>
            </a:endParaRPr>
          </a:p>
          <a:p>
            <a:pPr algn="just"/>
            <a:r>
              <a:rPr lang="fr-FR" sz="1200" dirty="0">
                <a:latin typeface="Times"/>
                <a:cs typeface="Times"/>
              </a:rPr>
              <a:t>The </a:t>
            </a:r>
            <a:r>
              <a:rPr lang="fr-FR" sz="1200" dirty="0" err="1">
                <a:latin typeface="Times"/>
                <a:cs typeface="Times"/>
              </a:rPr>
              <a:t>wild</a:t>
            </a:r>
            <a:r>
              <a:rPr lang="fr-FR" sz="1200" dirty="0">
                <a:latin typeface="Times"/>
                <a:cs typeface="Times"/>
              </a:rPr>
              <a:t>-type </a:t>
            </a:r>
            <a:r>
              <a:rPr lang="fr-FR" sz="1200" dirty="0" err="1">
                <a:latin typeface="Times"/>
                <a:cs typeface="Times"/>
              </a:rPr>
              <a:t>strain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smtClean="0">
                <a:latin typeface="Times"/>
                <a:cs typeface="Times"/>
              </a:rPr>
              <a:t>(FF4) </a:t>
            </a:r>
            <a:r>
              <a:rPr lang="fr-FR" sz="1200" dirty="0">
                <a:latin typeface="Times"/>
                <a:cs typeface="Times"/>
              </a:rPr>
              <a:t>and the </a:t>
            </a:r>
            <a:r>
              <a:rPr lang="fr-FR" sz="1200" i="1" dirty="0" err="1">
                <a:latin typeface="Times"/>
                <a:cs typeface="Times"/>
              </a:rPr>
              <a:t>rnc</a:t>
            </a:r>
            <a:r>
              <a:rPr lang="fr-FR" sz="1200" dirty="0">
                <a:latin typeface="Times"/>
                <a:cs typeface="Times"/>
              </a:rPr>
              <a:t> mutant </a:t>
            </a:r>
            <a:r>
              <a:rPr lang="fr-FR" sz="1200" dirty="0" smtClean="0">
                <a:latin typeface="Times"/>
                <a:cs typeface="Times"/>
              </a:rPr>
              <a:t>(FF19) </a:t>
            </a:r>
            <a:r>
              <a:rPr lang="fr-FR" sz="1200" dirty="0" err="1">
                <a:latin typeface="Times"/>
                <a:cs typeface="Times"/>
              </a:rPr>
              <a:t>were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transformed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with</a:t>
            </a:r>
            <a:r>
              <a:rPr lang="fr-FR" sz="1200" dirty="0">
                <a:latin typeface="Times"/>
                <a:cs typeface="Times"/>
              </a:rPr>
              <a:t> the </a:t>
            </a:r>
            <a:r>
              <a:rPr lang="fr-FR" sz="1200" dirty="0" err="1">
                <a:latin typeface="Times"/>
                <a:cs typeface="Times"/>
              </a:rPr>
              <a:t>pBRpLac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empty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vector</a:t>
            </a:r>
            <a:r>
              <a:rPr lang="fr-FR" sz="1200" dirty="0">
                <a:latin typeface="Times"/>
                <a:cs typeface="Times"/>
              </a:rPr>
              <a:t> (</a:t>
            </a:r>
            <a:r>
              <a:rPr lang="fr-FR" sz="1200" dirty="0" err="1">
                <a:latin typeface="Times"/>
                <a:cs typeface="Times"/>
              </a:rPr>
              <a:t>pBR</a:t>
            </a:r>
            <a:r>
              <a:rPr lang="fr-FR" sz="1200" dirty="0">
                <a:latin typeface="Times"/>
                <a:cs typeface="Times"/>
              </a:rPr>
              <a:t>), the  </a:t>
            </a:r>
            <a:r>
              <a:rPr lang="fr-FR" sz="1200" dirty="0" err="1">
                <a:latin typeface="Times"/>
                <a:cs typeface="Times"/>
              </a:rPr>
              <a:t>pBR-SraG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encoding</a:t>
            </a:r>
            <a:r>
              <a:rPr lang="fr-FR" sz="1200" dirty="0">
                <a:latin typeface="Times"/>
                <a:cs typeface="Times"/>
              </a:rPr>
              <a:t> the </a:t>
            </a:r>
            <a:r>
              <a:rPr lang="fr-FR" sz="1200" dirty="0" smtClean="0">
                <a:latin typeface="Times"/>
                <a:cs typeface="Times"/>
              </a:rPr>
              <a:t>216 nt </a:t>
            </a:r>
            <a:r>
              <a:rPr lang="fr-FR" sz="1200" dirty="0" err="1">
                <a:latin typeface="Times"/>
                <a:cs typeface="Times"/>
              </a:rPr>
              <a:t>SraG</a:t>
            </a:r>
            <a:r>
              <a:rPr lang="fr-FR" sz="1200" dirty="0">
                <a:latin typeface="Times"/>
                <a:cs typeface="Times"/>
              </a:rPr>
              <a:t> (</a:t>
            </a:r>
            <a:r>
              <a:rPr lang="fr-FR" sz="1200" dirty="0" err="1">
                <a:latin typeface="Times"/>
                <a:cs typeface="Times"/>
              </a:rPr>
              <a:t>pBRSraG</a:t>
            </a:r>
            <a:r>
              <a:rPr lang="fr-FR" sz="1200" dirty="0">
                <a:latin typeface="Times"/>
                <a:cs typeface="Times"/>
              </a:rPr>
              <a:t>) and the </a:t>
            </a:r>
            <a:r>
              <a:rPr lang="fr-FR" sz="1200" dirty="0" err="1">
                <a:latin typeface="Times"/>
                <a:cs typeface="Times"/>
              </a:rPr>
              <a:t>pBR</a:t>
            </a:r>
            <a:r>
              <a:rPr lang="fr-FR" sz="1200" dirty="0">
                <a:latin typeface="Times"/>
                <a:cs typeface="Times"/>
              </a:rPr>
              <a:t>-</a:t>
            </a:r>
            <a:r>
              <a:rPr lang="fr-FR" sz="1200" dirty="0" err="1">
                <a:latin typeface="Times"/>
                <a:cs typeface="Times"/>
              </a:rPr>
              <a:t>SraG</a:t>
            </a:r>
            <a:r>
              <a:rPr lang="fr-FR" sz="1200" dirty="0">
                <a:latin typeface="Times"/>
                <a:cs typeface="Times"/>
              </a:rPr>
              <a:t>-S </a:t>
            </a:r>
            <a:r>
              <a:rPr lang="fr-FR" sz="1200" dirty="0" err="1">
                <a:latin typeface="Times"/>
                <a:cs typeface="Times"/>
              </a:rPr>
              <a:t>encoding</a:t>
            </a:r>
            <a:r>
              <a:rPr lang="fr-FR" sz="1200" dirty="0">
                <a:latin typeface="Times"/>
                <a:cs typeface="Times"/>
              </a:rPr>
              <a:t> the </a:t>
            </a:r>
            <a:r>
              <a:rPr lang="fr-FR" sz="1200" dirty="0" smtClean="0">
                <a:latin typeface="Times"/>
                <a:cs typeface="Times"/>
              </a:rPr>
              <a:t>174 nt </a:t>
            </a:r>
            <a:r>
              <a:rPr lang="fr-FR" sz="1200" dirty="0" err="1">
                <a:latin typeface="Times"/>
                <a:cs typeface="Times"/>
              </a:rPr>
              <a:t>SraG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reported</a:t>
            </a:r>
            <a:r>
              <a:rPr lang="fr-FR" sz="1200" dirty="0">
                <a:latin typeface="Times"/>
                <a:cs typeface="Times"/>
              </a:rPr>
              <a:t> in (2) (</a:t>
            </a:r>
            <a:r>
              <a:rPr lang="fr-FR" sz="1200" dirty="0" err="1">
                <a:latin typeface="Times"/>
                <a:cs typeface="Times"/>
              </a:rPr>
              <a:t>pBRSraG</a:t>
            </a:r>
            <a:r>
              <a:rPr lang="fr-FR" sz="1200" dirty="0">
                <a:latin typeface="Times"/>
                <a:cs typeface="Times"/>
              </a:rPr>
              <a:t>-S). IPTG 100 </a:t>
            </a:r>
            <a:r>
              <a:rPr lang="fr-FR" sz="1200" dirty="0" err="1">
                <a:latin typeface="Times"/>
                <a:cs typeface="Times"/>
              </a:rPr>
              <a:t>μM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is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added</a:t>
            </a:r>
            <a:r>
              <a:rPr lang="fr-FR" sz="1200" dirty="0">
                <a:latin typeface="Times"/>
                <a:cs typeface="Times"/>
              </a:rPr>
              <a:t> in </a:t>
            </a:r>
            <a:r>
              <a:rPr lang="fr-FR" sz="1200" dirty="0" err="1">
                <a:latin typeface="Times"/>
                <a:cs typeface="Times"/>
              </a:rPr>
              <a:t>exponential</a:t>
            </a:r>
            <a:r>
              <a:rPr lang="fr-FR" sz="1200" dirty="0">
                <a:latin typeface="Times"/>
                <a:cs typeface="Times"/>
              </a:rPr>
              <a:t> phase (time 0) and </a:t>
            </a:r>
            <a:r>
              <a:rPr lang="fr-FR" sz="1200" dirty="0" err="1">
                <a:latin typeface="Times"/>
                <a:cs typeface="Times"/>
              </a:rPr>
              <a:t>samples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were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taken</a:t>
            </a:r>
            <a:r>
              <a:rPr lang="fr-FR" sz="1200" dirty="0">
                <a:latin typeface="Times"/>
                <a:cs typeface="Times"/>
              </a:rPr>
              <a:t> 20 and 40 min </a:t>
            </a:r>
            <a:r>
              <a:rPr lang="fr-FR" sz="1200" dirty="0" err="1">
                <a:latin typeface="Times"/>
                <a:cs typeface="Times"/>
              </a:rPr>
              <a:t>later</a:t>
            </a:r>
            <a:r>
              <a:rPr lang="fr-FR" sz="1200" dirty="0">
                <a:latin typeface="Times"/>
                <a:cs typeface="Times"/>
              </a:rPr>
              <a:t>. </a:t>
            </a:r>
            <a:r>
              <a:rPr lang="fr-FR" sz="1200" dirty="0" err="1">
                <a:latin typeface="Times"/>
                <a:cs typeface="Times"/>
              </a:rPr>
              <a:t>Cells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containing</a:t>
            </a:r>
            <a:r>
              <a:rPr lang="fr-FR" sz="1200" dirty="0">
                <a:latin typeface="Times"/>
                <a:cs typeface="Times"/>
              </a:rPr>
              <a:t> the </a:t>
            </a:r>
            <a:r>
              <a:rPr lang="fr-FR" sz="1200" dirty="0" err="1">
                <a:latin typeface="Times"/>
                <a:cs typeface="Times"/>
              </a:rPr>
              <a:t>empty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vector</a:t>
            </a:r>
            <a:r>
              <a:rPr lang="fr-FR" sz="1200" dirty="0">
                <a:latin typeface="Times"/>
                <a:cs typeface="Times"/>
              </a:rPr>
              <a:t> express the </a:t>
            </a:r>
            <a:r>
              <a:rPr lang="fr-FR" sz="1200" dirty="0" err="1">
                <a:latin typeface="Times"/>
                <a:cs typeface="Times"/>
              </a:rPr>
              <a:t>small</a:t>
            </a:r>
            <a:r>
              <a:rPr lang="fr-FR" sz="1200" dirty="0">
                <a:latin typeface="Times"/>
                <a:cs typeface="Times"/>
              </a:rPr>
              <a:t> RNA </a:t>
            </a:r>
            <a:r>
              <a:rPr lang="fr-FR" sz="1200" dirty="0" err="1">
                <a:latin typeface="Times"/>
                <a:cs typeface="Times"/>
              </a:rPr>
              <a:t>SraG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from</a:t>
            </a:r>
            <a:r>
              <a:rPr lang="fr-FR" sz="1200" dirty="0">
                <a:latin typeface="Times"/>
                <a:cs typeface="Times"/>
              </a:rPr>
              <a:t> the </a:t>
            </a:r>
            <a:r>
              <a:rPr lang="fr-FR" sz="1200" dirty="0" err="1">
                <a:latin typeface="Times"/>
                <a:cs typeface="Times"/>
              </a:rPr>
              <a:t>endogenous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gene</a:t>
            </a:r>
            <a:r>
              <a:rPr lang="fr-FR" sz="1200" dirty="0">
                <a:latin typeface="Times"/>
                <a:cs typeface="Times"/>
              </a:rPr>
              <a:t>. </a:t>
            </a:r>
            <a:r>
              <a:rPr lang="fr-FR" sz="1200" dirty="0" err="1">
                <a:latin typeface="Times"/>
                <a:cs typeface="Times"/>
              </a:rPr>
              <a:t>Faint</a:t>
            </a:r>
            <a:r>
              <a:rPr lang="fr-FR" sz="1200" dirty="0">
                <a:latin typeface="Times"/>
                <a:cs typeface="Times"/>
              </a:rPr>
              <a:t> bands of </a:t>
            </a:r>
            <a:r>
              <a:rPr lang="fr-FR" sz="1200" dirty="0" err="1">
                <a:latin typeface="Times"/>
                <a:cs typeface="Times"/>
              </a:rPr>
              <a:t>SraG</a:t>
            </a:r>
            <a:r>
              <a:rPr lang="fr-FR" sz="1200" dirty="0">
                <a:latin typeface="Times"/>
                <a:cs typeface="Times"/>
              </a:rPr>
              <a:t> are </a:t>
            </a:r>
            <a:r>
              <a:rPr lang="fr-FR" sz="1200" dirty="0" err="1">
                <a:latin typeface="Times"/>
                <a:cs typeface="Times"/>
              </a:rPr>
              <a:t>detected</a:t>
            </a:r>
            <a:r>
              <a:rPr lang="fr-FR" sz="1200" dirty="0">
                <a:latin typeface="Times"/>
                <a:cs typeface="Times"/>
              </a:rPr>
              <a:t> in </a:t>
            </a:r>
            <a:r>
              <a:rPr lang="fr-FR" sz="1200" dirty="0" err="1">
                <a:latin typeface="Times"/>
                <a:cs typeface="Times"/>
              </a:rPr>
              <a:t>wt</a:t>
            </a:r>
            <a:r>
              <a:rPr lang="fr-FR" sz="1200" dirty="0">
                <a:latin typeface="Times"/>
                <a:cs typeface="Times"/>
              </a:rPr>
              <a:t> and</a:t>
            </a:r>
            <a:r>
              <a:rPr lang="fr-FR" sz="1200" i="1" dirty="0">
                <a:latin typeface="Times"/>
                <a:cs typeface="Times"/>
              </a:rPr>
              <a:t> </a:t>
            </a:r>
            <a:r>
              <a:rPr lang="fr-FR" sz="1200" i="1" dirty="0" err="1">
                <a:latin typeface="Times"/>
                <a:cs typeface="Times"/>
              </a:rPr>
              <a:t>rnc</a:t>
            </a:r>
            <a:r>
              <a:rPr lang="fr-FR" sz="1200" i="1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cells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containing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pBRSraG</a:t>
            </a:r>
            <a:r>
              <a:rPr lang="fr-FR" sz="1200" dirty="0">
                <a:latin typeface="Times"/>
                <a:cs typeface="Times"/>
              </a:rPr>
              <a:t> or </a:t>
            </a:r>
            <a:r>
              <a:rPr lang="fr-FR" sz="1200" dirty="0" err="1">
                <a:latin typeface="Times"/>
                <a:cs typeface="Times"/>
              </a:rPr>
              <a:t>pBRSraG</a:t>
            </a:r>
            <a:r>
              <a:rPr lang="fr-FR" sz="1200" dirty="0">
                <a:latin typeface="Times"/>
                <a:cs typeface="Times"/>
              </a:rPr>
              <a:t>-S </a:t>
            </a:r>
            <a:r>
              <a:rPr lang="fr-FR" sz="1200" dirty="0" err="1">
                <a:latin typeface="Times"/>
                <a:cs typeface="Times"/>
              </a:rPr>
              <a:t>at</a:t>
            </a:r>
            <a:r>
              <a:rPr lang="fr-FR" sz="1200" dirty="0">
                <a:latin typeface="Times"/>
                <a:cs typeface="Times"/>
              </a:rPr>
              <a:t> T0 </a:t>
            </a:r>
            <a:r>
              <a:rPr lang="fr-FR" sz="1200" dirty="0" err="1" smtClean="0">
                <a:latin typeface="Times"/>
                <a:cs typeface="Times"/>
              </a:rPr>
              <a:t>indicating</a:t>
            </a:r>
            <a:r>
              <a:rPr lang="fr-FR" sz="1200" dirty="0" smtClean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that</a:t>
            </a:r>
            <a:r>
              <a:rPr lang="fr-FR" sz="1200" dirty="0">
                <a:latin typeface="Times"/>
                <a:cs typeface="Times"/>
              </a:rPr>
              <a:t> the </a:t>
            </a:r>
            <a:r>
              <a:rPr lang="en-US" sz="1200" dirty="0" smtClean="0">
                <a:latin typeface="Times"/>
                <a:cs typeface="Times"/>
              </a:rPr>
              <a:t>P</a:t>
            </a:r>
            <a:r>
              <a:rPr lang="en-US" sz="1200" baseline="-25000" dirty="0" smtClean="0">
                <a:latin typeface="Times"/>
                <a:cs typeface="Times"/>
              </a:rPr>
              <a:t>LacO</a:t>
            </a:r>
            <a:r>
              <a:rPr lang="en-US" sz="1200" baseline="-25000" dirty="0">
                <a:latin typeface="Times"/>
                <a:cs typeface="Times"/>
              </a:rPr>
              <a:t>-1</a:t>
            </a:r>
            <a:r>
              <a:rPr lang="en-US" sz="1200" baseline="-25000" dirty="0"/>
              <a:t> </a:t>
            </a:r>
            <a:r>
              <a:rPr lang="fr-FR" sz="1200" dirty="0" err="1" smtClean="0">
                <a:latin typeface="Times"/>
                <a:cs typeface="Times"/>
              </a:rPr>
              <a:t>promoter</a:t>
            </a:r>
            <a:r>
              <a:rPr lang="fr-FR" sz="1200" dirty="0" smtClean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is</a:t>
            </a:r>
            <a:r>
              <a:rPr lang="fr-FR" sz="1200" dirty="0">
                <a:latin typeface="Times"/>
                <a:cs typeface="Times"/>
              </a:rPr>
              <a:t> not </a:t>
            </a:r>
            <a:r>
              <a:rPr lang="fr-FR" sz="1200" dirty="0" err="1">
                <a:latin typeface="Times"/>
                <a:cs typeface="Times"/>
              </a:rPr>
              <a:t>totally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repressed</a:t>
            </a:r>
            <a:r>
              <a:rPr lang="fr-FR" sz="1200" dirty="0">
                <a:latin typeface="Times"/>
                <a:cs typeface="Times"/>
              </a:rPr>
              <a:t>. </a:t>
            </a:r>
            <a:r>
              <a:rPr lang="fr-FR" sz="1200" dirty="0" err="1">
                <a:latin typeface="Times"/>
                <a:cs typeface="Times"/>
              </a:rPr>
              <a:t>SraG</a:t>
            </a:r>
            <a:r>
              <a:rPr lang="fr-FR" sz="1200" dirty="0">
                <a:latin typeface="Times"/>
                <a:cs typeface="Times"/>
              </a:rPr>
              <a:t> relative </a:t>
            </a:r>
            <a:r>
              <a:rPr lang="fr-FR" sz="1200" dirty="0" err="1">
                <a:latin typeface="Times"/>
                <a:cs typeface="Times"/>
              </a:rPr>
              <a:t>levels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at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different</a:t>
            </a:r>
            <a:r>
              <a:rPr lang="fr-FR" sz="1200" dirty="0">
                <a:latin typeface="Times"/>
                <a:cs typeface="Times"/>
              </a:rPr>
              <a:t> time </a:t>
            </a:r>
            <a:r>
              <a:rPr lang="fr-FR" sz="1200" dirty="0" err="1">
                <a:latin typeface="Times"/>
                <a:cs typeface="Times"/>
              </a:rPr>
              <a:t>after</a:t>
            </a:r>
            <a:r>
              <a:rPr lang="fr-FR" sz="1200" dirty="0">
                <a:latin typeface="Times"/>
                <a:cs typeface="Times"/>
              </a:rPr>
              <a:t> the </a:t>
            </a:r>
            <a:r>
              <a:rPr lang="fr-FR" sz="1200" dirty="0" smtClean="0">
                <a:latin typeface="Times"/>
                <a:cs typeface="Times"/>
              </a:rPr>
              <a:t>addition of IPTG </a:t>
            </a:r>
            <a:r>
              <a:rPr lang="fr-FR" sz="1200" dirty="0">
                <a:latin typeface="Times"/>
                <a:cs typeface="Times"/>
              </a:rPr>
              <a:t>100 </a:t>
            </a:r>
            <a:r>
              <a:rPr lang="fr-FR" sz="1200" dirty="0" err="1">
                <a:latin typeface="Times"/>
                <a:cs typeface="Times"/>
              </a:rPr>
              <a:t>μM</a:t>
            </a:r>
            <a:r>
              <a:rPr lang="fr-FR" sz="1200" dirty="0">
                <a:latin typeface="Times"/>
                <a:cs typeface="Times"/>
              </a:rPr>
              <a:t> are </a:t>
            </a:r>
            <a:r>
              <a:rPr lang="fr-FR" sz="1200" dirty="0" err="1">
                <a:latin typeface="Times"/>
                <a:cs typeface="Times"/>
              </a:rPr>
              <a:t>indicated</a:t>
            </a:r>
            <a:r>
              <a:rPr lang="fr-FR" sz="1200" dirty="0">
                <a:latin typeface="Times"/>
                <a:cs typeface="Times"/>
              </a:rPr>
              <a:t>. </a:t>
            </a:r>
            <a:r>
              <a:rPr lang="fr-FR" sz="1200" dirty="0" smtClean="0">
                <a:latin typeface="Times"/>
                <a:cs typeface="Times"/>
              </a:rPr>
              <a:t>* and *</a:t>
            </a:r>
            <a:r>
              <a:rPr lang="fr-FR" sz="1200" dirty="0">
                <a:latin typeface="Times"/>
                <a:cs typeface="Times"/>
              </a:rPr>
              <a:t>* </a:t>
            </a:r>
            <a:r>
              <a:rPr lang="fr-FR" sz="1200" dirty="0" err="1" smtClean="0">
                <a:latin typeface="Times"/>
                <a:cs typeface="Times"/>
              </a:rPr>
              <a:t>indicate</a:t>
            </a:r>
            <a:r>
              <a:rPr lang="fr-FR" sz="1200" dirty="0" smtClean="0">
                <a:latin typeface="Times"/>
                <a:cs typeface="Times"/>
              </a:rPr>
              <a:t> </a:t>
            </a:r>
            <a:r>
              <a:rPr lang="fr-FR" sz="1200" dirty="0" err="1" smtClean="0">
                <a:latin typeface="Times"/>
                <a:cs typeface="Times"/>
              </a:rPr>
              <a:t>SraG</a:t>
            </a:r>
            <a:r>
              <a:rPr lang="fr-FR" sz="1200" dirty="0" smtClean="0">
                <a:latin typeface="Times"/>
                <a:cs typeface="Times"/>
              </a:rPr>
              <a:t> and </a:t>
            </a:r>
            <a:r>
              <a:rPr lang="fr-FR" sz="1200" dirty="0" err="1" smtClean="0">
                <a:latin typeface="Times"/>
                <a:cs typeface="Times"/>
              </a:rPr>
              <a:t>SraGp</a:t>
            </a:r>
            <a:r>
              <a:rPr lang="fr-FR" sz="1200" dirty="0" smtClean="0">
                <a:latin typeface="Times"/>
                <a:cs typeface="Times"/>
              </a:rPr>
              <a:t> </a:t>
            </a:r>
            <a:r>
              <a:rPr lang="fr-FR" sz="1200" dirty="0" err="1" smtClean="0">
                <a:latin typeface="Times"/>
                <a:cs typeface="Times"/>
              </a:rPr>
              <a:t>respectively</a:t>
            </a:r>
            <a:r>
              <a:rPr lang="fr-FR" sz="1200" dirty="0">
                <a:latin typeface="Times"/>
                <a:cs typeface="Times"/>
              </a:rPr>
              <a:t>. Longer </a:t>
            </a:r>
            <a:r>
              <a:rPr lang="fr-FR" sz="1200" dirty="0" err="1">
                <a:latin typeface="Times"/>
                <a:cs typeface="Times"/>
              </a:rPr>
              <a:t>readthrough</a:t>
            </a:r>
            <a:r>
              <a:rPr lang="fr-FR" sz="1200" dirty="0">
                <a:latin typeface="Times"/>
                <a:cs typeface="Times"/>
              </a:rPr>
              <a:t> </a:t>
            </a:r>
            <a:r>
              <a:rPr lang="fr-FR" sz="1200" dirty="0" err="1">
                <a:latin typeface="Times"/>
                <a:cs typeface="Times"/>
              </a:rPr>
              <a:t>transcripts</a:t>
            </a:r>
            <a:r>
              <a:rPr lang="fr-FR" sz="1200" dirty="0">
                <a:latin typeface="Times"/>
                <a:cs typeface="Times"/>
              </a:rPr>
              <a:t> are </a:t>
            </a:r>
            <a:r>
              <a:rPr lang="fr-FR" sz="1200" dirty="0" err="1">
                <a:latin typeface="Times"/>
                <a:cs typeface="Times"/>
              </a:rPr>
              <a:t>detected</a:t>
            </a:r>
            <a:r>
              <a:rPr lang="fr-FR" sz="1200" dirty="0">
                <a:latin typeface="Times"/>
                <a:cs typeface="Times"/>
              </a:rPr>
              <a:t> as </a:t>
            </a:r>
            <a:r>
              <a:rPr lang="fr-FR" sz="1200" dirty="0" err="1">
                <a:latin typeface="Times"/>
                <a:cs typeface="Times"/>
              </a:rPr>
              <a:t>well</a:t>
            </a:r>
            <a:r>
              <a:rPr lang="fr-FR" sz="1200" dirty="0">
                <a:latin typeface="Times"/>
                <a:cs typeface="Times"/>
              </a:rPr>
              <a:t> as </a:t>
            </a:r>
            <a:r>
              <a:rPr lang="fr-FR" sz="1200" dirty="0" err="1">
                <a:latin typeface="Times"/>
                <a:cs typeface="Times"/>
              </a:rPr>
              <a:t>shorter</a:t>
            </a:r>
            <a:r>
              <a:rPr lang="fr-FR" sz="1200" dirty="0">
                <a:latin typeface="Times"/>
                <a:cs typeface="Times"/>
              </a:rPr>
              <a:t> fragments in addition to </a:t>
            </a:r>
            <a:r>
              <a:rPr lang="fr-FR" sz="1200" dirty="0" err="1">
                <a:latin typeface="Times"/>
                <a:cs typeface="Times"/>
              </a:rPr>
              <a:t>SraGp</a:t>
            </a:r>
            <a:r>
              <a:rPr lang="fr-FR" sz="1200" dirty="0">
                <a:latin typeface="Times"/>
                <a:cs typeface="Times"/>
              </a:rPr>
              <a:t>. </a:t>
            </a:r>
          </a:p>
          <a:p>
            <a:pPr algn="just"/>
            <a:endParaRPr lang="fr-FR" dirty="0"/>
          </a:p>
        </p:txBody>
      </p:sp>
      <p:sp>
        <p:nvSpPr>
          <p:cNvPr id="63" name="ZoneTexte 62"/>
          <p:cNvSpPr txBox="1"/>
          <p:nvPr/>
        </p:nvSpPr>
        <p:spPr>
          <a:xfrm>
            <a:off x="3739045" y="2677155"/>
            <a:ext cx="2616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latin typeface="Times"/>
                <a:cs typeface="Times"/>
              </a:rPr>
              <a:t>*</a:t>
            </a:r>
            <a:endParaRPr lang="fr-FR" sz="1100" dirty="0">
              <a:latin typeface="Times"/>
              <a:cs typeface="Times"/>
            </a:endParaRPr>
          </a:p>
        </p:txBody>
      </p:sp>
      <p:sp>
        <p:nvSpPr>
          <p:cNvPr id="64" name="ZoneTexte 63"/>
          <p:cNvSpPr txBox="1"/>
          <p:nvPr/>
        </p:nvSpPr>
        <p:spPr>
          <a:xfrm>
            <a:off x="6129549" y="2504445"/>
            <a:ext cx="26161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smtClean="0">
                <a:latin typeface="Times"/>
                <a:cs typeface="Times"/>
              </a:rPr>
              <a:t>*</a:t>
            </a:r>
            <a:endParaRPr lang="fr-FR" sz="11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33612695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ZoneTexte 38"/>
          <p:cNvSpPr txBox="1"/>
          <p:nvPr/>
        </p:nvSpPr>
        <p:spPr>
          <a:xfrm>
            <a:off x="885026" y="8412718"/>
            <a:ext cx="120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latin typeface="Times"/>
                <a:cs typeface="Times"/>
              </a:rPr>
              <a:t>Figure S5</a:t>
            </a:r>
            <a:endParaRPr lang="fr-FR" b="1" i="1" dirty="0">
              <a:latin typeface="Times"/>
              <a:cs typeface="Times"/>
            </a:endParaRPr>
          </a:p>
        </p:txBody>
      </p:sp>
      <p:sp>
        <p:nvSpPr>
          <p:cNvPr id="48" name="Text Box 18"/>
          <p:cNvSpPr txBox="1">
            <a:spLocks noChangeArrowheads="1"/>
          </p:cNvSpPr>
          <p:nvPr/>
        </p:nvSpPr>
        <p:spPr bwMode="auto">
          <a:xfrm>
            <a:off x="4186238" y="1920875"/>
            <a:ext cx="3240087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200" dirty="0" err="1">
                <a:latin typeface="Times"/>
                <a:cs typeface="Times"/>
              </a:rPr>
              <a:t>SraG</a:t>
            </a:r>
            <a:r>
              <a:rPr lang="fr-FR" sz="1200" dirty="0">
                <a:latin typeface="Times"/>
                <a:cs typeface="Times"/>
              </a:rPr>
              <a:t>*</a:t>
            </a:r>
            <a:r>
              <a:rPr lang="fr-FR" sz="1200" dirty="0" smtClean="0">
                <a:latin typeface="Times"/>
                <a:cs typeface="Times"/>
              </a:rPr>
              <a:t>5’      </a:t>
            </a:r>
            <a:r>
              <a:rPr lang="fr-FR" sz="1200" dirty="0" err="1" smtClean="0">
                <a:latin typeface="Times"/>
                <a:cs typeface="Times"/>
              </a:rPr>
              <a:t>SraG</a:t>
            </a:r>
            <a:r>
              <a:rPr lang="fr-FR" sz="1200" dirty="0" smtClean="0">
                <a:latin typeface="Times"/>
                <a:cs typeface="Times"/>
              </a:rPr>
              <a:t>*5’/</a:t>
            </a:r>
            <a:r>
              <a:rPr lang="fr-FR" sz="1200" i="1" dirty="0" err="1" smtClean="0">
                <a:latin typeface="Times"/>
                <a:cs typeface="Times"/>
              </a:rPr>
              <a:t>pnp</a:t>
            </a:r>
            <a:endParaRPr lang="fr-FR" sz="1200" dirty="0">
              <a:latin typeface="Times"/>
              <a:cs typeface="Times"/>
            </a:endParaRPr>
          </a:p>
        </p:txBody>
      </p:sp>
      <p:sp>
        <p:nvSpPr>
          <p:cNvPr id="52" name="Text Box 30"/>
          <p:cNvSpPr txBox="1">
            <a:spLocks noChangeArrowheads="1"/>
          </p:cNvSpPr>
          <p:nvPr/>
        </p:nvSpPr>
        <p:spPr bwMode="auto">
          <a:xfrm rot="8040784" flipV="1">
            <a:off x="4282857" y="2128914"/>
            <a:ext cx="698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dirty="0" smtClean="0">
                <a:latin typeface="Times"/>
                <a:cs typeface="Times"/>
              </a:rPr>
              <a:t>0.005</a:t>
            </a:r>
            <a:endParaRPr lang="fr-FR" sz="1000" dirty="0">
              <a:latin typeface="Times"/>
              <a:cs typeface="Times"/>
            </a:endParaRPr>
          </a:p>
        </p:txBody>
      </p:sp>
      <p:sp>
        <p:nvSpPr>
          <p:cNvPr id="44" name="Text Box 13"/>
          <p:cNvSpPr txBox="1">
            <a:spLocks noChangeArrowheads="1"/>
          </p:cNvSpPr>
          <p:nvPr/>
        </p:nvSpPr>
        <p:spPr bwMode="auto">
          <a:xfrm rot="8040784" flipV="1">
            <a:off x="5219485" y="2123334"/>
            <a:ext cx="698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dirty="0" smtClean="0">
                <a:latin typeface="Times"/>
                <a:cs typeface="Times"/>
              </a:rPr>
              <a:t>0.01</a:t>
            </a:r>
            <a:endParaRPr lang="fr-FR" sz="1000" dirty="0">
              <a:latin typeface="Times"/>
              <a:cs typeface="Times"/>
            </a:endParaRPr>
          </a:p>
        </p:txBody>
      </p:sp>
      <p:sp>
        <p:nvSpPr>
          <p:cNvPr id="53" name="Text Box 31"/>
          <p:cNvSpPr txBox="1">
            <a:spLocks noChangeArrowheads="1"/>
          </p:cNvSpPr>
          <p:nvPr/>
        </p:nvSpPr>
        <p:spPr bwMode="auto">
          <a:xfrm rot="8040784" flipV="1">
            <a:off x="4427320" y="2123334"/>
            <a:ext cx="698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dirty="0" smtClean="0">
                <a:latin typeface="Times"/>
                <a:cs typeface="Times"/>
              </a:rPr>
              <a:t>0.01</a:t>
            </a:r>
            <a:endParaRPr lang="fr-FR" sz="1000" dirty="0">
              <a:latin typeface="Times"/>
              <a:cs typeface="Times"/>
            </a:endParaRPr>
          </a:p>
        </p:txBody>
      </p:sp>
      <p:sp>
        <p:nvSpPr>
          <p:cNvPr id="54" name="Text Box 32"/>
          <p:cNvSpPr txBox="1">
            <a:spLocks noChangeArrowheads="1"/>
          </p:cNvSpPr>
          <p:nvPr/>
        </p:nvSpPr>
        <p:spPr bwMode="auto">
          <a:xfrm rot="8040784" flipV="1">
            <a:off x="4119344" y="2123334"/>
            <a:ext cx="698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dirty="0" smtClean="0">
                <a:latin typeface="Times"/>
                <a:cs typeface="Times"/>
              </a:rPr>
              <a:t>0.003</a:t>
            </a:r>
            <a:endParaRPr lang="fr-FR" sz="1000" dirty="0">
              <a:latin typeface="Times"/>
              <a:cs typeface="Times"/>
            </a:endParaRPr>
          </a:p>
        </p:txBody>
      </p:sp>
      <p:sp>
        <p:nvSpPr>
          <p:cNvPr id="45" name="Text Box 14"/>
          <p:cNvSpPr txBox="1">
            <a:spLocks noChangeArrowheads="1"/>
          </p:cNvSpPr>
          <p:nvPr/>
        </p:nvSpPr>
        <p:spPr bwMode="auto">
          <a:xfrm rot="8040784" flipV="1">
            <a:off x="4886109" y="2123334"/>
            <a:ext cx="698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dirty="0" smtClean="0">
                <a:latin typeface="Times"/>
                <a:cs typeface="Times"/>
              </a:rPr>
              <a:t>0.003</a:t>
            </a:r>
            <a:endParaRPr lang="fr-FR" sz="1000" dirty="0">
              <a:latin typeface="Times"/>
              <a:cs typeface="Times"/>
            </a:endParaRPr>
          </a:p>
        </p:txBody>
      </p:sp>
      <p:pic>
        <p:nvPicPr>
          <p:cNvPr id="40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96" t="22432" r="57156" b="17700"/>
          <a:stretch/>
        </p:blipFill>
        <p:spPr bwMode="auto">
          <a:xfrm flipH="1">
            <a:off x="3767236" y="2457920"/>
            <a:ext cx="2001739" cy="5911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1" name="Text Box 10"/>
          <p:cNvSpPr txBox="1">
            <a:spLocks noChangeArrowheads="1"/>
          </p:cNvSpPr>
          <p:nvPr/>
        </p:nvSpPr>
        <p:spPr bwMode="auto">
          <a:xfrm rot="8040784" flipV="1">
            <a:off x="5370294" y="2123334"/>
            <a:ext cx="698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dirty="0">
                <a:latin typeface="Times"/>
                <a:cs typeface="Times"/>
              </a:rPr>
              <a:t>0.05</a:t>
            </a:r>
          </a:p>
        </p:txBody>
      </p:sp>
      <p:sp>
        <p:nvSpPr>
          <p:cNvPr id="42" name="Text Box 11"/>
          <p:cNvSpPr txBox="1">
            <a:spLocks noChangeArrowheads="1"/>
          </p:cNvSpPr>
          <p:nvPr/>
        </p:nvSpPr>
        <p:spPr bwMode="auto">
          <a:xfrm rot="8040784" flipV="1">
            <a:off x="4787059" y="2295026"/>
            <a:ext cx="25251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>
                <a:latin typeface="Times"/>
                <a:cs typeface="Times"/>
              </a:rPr>
              <a:t>0</a:t>
            </a:r>
          </a:p>
        </p:txBody>
      </p:sp>
      <p:sp>
        <p:nvSpPr>
          <p:cNvPr id="43" name="Text Box 12"/>
          <p:cNvSpPr txBox="1">
            <a:spLocks noChangeArrowheads="1"/>
          </p:cNvSpPr>
          <p:nvPr/>
        </p:nvSpPr>
        <p:spPr bwMode="auto">
          <a:xfrm rot="8040784" flipV="1">
            <a:off x="5024222" y="2123334"/>
            <a:ext cx="698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dirty="0" smtClean="0">
                <a:latin typeface="Times"/>
                <a:cs typeface="Times"/>
              </a:rPr>
              <a:t>0.005</a:t>
            </a:r>
            <a:endParaRPr lang="fr-FR" sz="1000" dirty="0">
              <a:latin typeface="Times"/>
              <a:cs typeface="Times"/>
            </a:endParaRPr>
          </a:p>
        </p:txBody>
      </p:sp>
      <p:sp>
        <p:nvSpPr>
          <p:cNvPr id="46" name="Line 16"/>
          <p:cNvSpPr>
            <a:spLocks noChangeShapeType="1"/>
          </p:cNvSpPr>
          <p:nvPr/>
        </p:nvSpPr>
        <p:spPr bwMode="auto">
          <a:xfrm rot="5322930" flipH="1">
            <a:off x="4477973" y="1802380"/>
            <a:ext cx="18211" cy="768321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 sz="1000">
              <a:latin typeface="Times"/>
              <a:cs typeface="Times"/>
            </a:endParaRPr>
          </a:p>
        </p:txBody>
      </p:sp>
      <p:sp>
        <p:nvSpPr>
          <p:cNvPr id="49" name="Line 27"/>
          <p:cNvSpPr>
            <a:spLocks noChangeShapeType="1"/>
          </p:cNvSpPr>
          <p:nvPr/>
        </p:nvSpPr>
        <p:spPr bwMode="auto">
          <a:xfrm rot="5322930" flipH="1">
            <a:off x="5345996" y="1811166"/>
            <a:ext cx="2295" cy="74123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 sz="1000">
              <a:latin typeface="Times"/>
              <a:cs typeface="Times"/>
            </a:endParaRPr>
          </a:p>
        </p:txBody>
      </p:sp>
      <p:sp>
        <p:nvSpPr>
          <p:cNvPr id="50" name="Text Box 28"/>
          <p:cNvSpPr txBox="1">
            <a:spLocks noChangeArrowheads="1"/>
          </p:cNvSpPr>
          <p:nvPr/>
        </p:nvSpPr>
        <p:spPr bwMode="auto">
          <a:xfrm rot="8040784" flipV="1">
            <a:off x="4578133" y="2123334"/>
            <a:ext cx="698937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dirty="0">
                <a:latin typeface="Times"/>
                <a:cs typeface="Times"/>
              </a:rPr>
              <a:t>0.05</a:t>
            </a:r>
          </a:p>
        </p:txBody>
      </p:sp>
      <p:sp>
        <p:nvSpPr>
          <p:cNvPr id="51" name="Text Box 29"/>
          <p:cNvSpPr txBox="1">
            <a:spLocks noChangeArrowheads="1"/>
          </p:cNvSpPr>
          <p:nvPr/>
        </p:nvSpPr>
        <p:spPr bwMode="auto">
          <a:xfrm rot="8040784" flipV="1">
            <a:off x="4032994" y="2283865"/>
            <a:ext cx="25251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dirty="0">
                <a:latin typeface="Times"/>
                <a:cs typeface="Times"/>
              </a:rPr>
              <a:t>0</a:t>
            </a:r>
          </a:p>
        </p:txBody>
      </p:sp>
      <p:sp>
        <p:nvSpPr>
          <p:cNvPr id="61" name="Text Box 40"/>
          <p:cNvSpPr txBox="1">
            <a:spLocks noChangeArrowheads="1"/>
          </p:cNvSpPr>
          <p:nvPr/>
        </p:nvSpPr>
        <p:spPr bwMode="auto">
          <a:xfrm flipH="1">
            <a:off x="3670300" y="4796485"/>
            <a:ext cx="4318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67-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62" name="Text Box 41"/>
          <p:cNvSpPr txBox="1">
            <a:spLocks noChangeArrowheads="1"/>
          </p:cNvSpPr>
          <p:nvPr/>
        </p:nvSpPr>
        <p:spPr bwMode="auto">
          <a:xfrm flipH="1">
            <a:off x="3657600" y="4509098"/>
            <a:ext cx="4318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76-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63" name="Text Box 42"/>
          <p:cNvSpPr txBox="1">
            <a:spLocks noChangeArrowheads="1"/>
          </p:cNvSpPr>
          <p:nvPr/>
        </p:nvSpPr>
        <p:spPr bwMode="auto">
          <a:xfrm flipH="1">
            <a:off x="3663950" y="4146375"/>
            <a:ext cx="4318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90-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64" name="Text Box 43"/>
          <p:cNvSpPr txBox="1">
            <a:spLocks noChangeArrowheads="1"/>
          </p:cNvSpPr>
          <p:nvPr/>
        </p:nvSpPr>
        <p:spPr bwMode="auto">
          <a:xfrm flipH="1">
            <a:off x="3600450" y="3695763"/>
            <a:ext cx="4318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110-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65" name="Text Box 44"/>
          <p:cNvSpPr txBox="1">
            <a:spLocks noChangeArrowheads="1"/>
          </p:cNvSpPr>
          <p:nvPr/>
        </p:nvSpPr>
        <p:spPr bwMode="auto">
          <a:xfrm flipH="1">
            <a:off x="3600450" y="3511612"/>
            <a:ext cx="4318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123-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66" name="Text Box 45"/>
          <p:cNvSpPr txBox="1">
            <a:spLocks noChangeArrowheads="1"/>
          </p:cNvSpPr>
          <p:nvPr/>
        </p:nvSpPr>
        <p:spPr bwMode="auto">
          <a:xfrm flipH="1">
            <a:off x="3587750" y="3168421"/>
            <a:ext cx="4318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147-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67" name="Text Box 46"/>
          <p:cNvSpPr txBox="1">
            <a:spLocks noChangeArrowheads="1"/>
          </p:cNvSpPr>
          <p:nvPr/>
        </p:nvSpPr>
        <p:spPr bwMode="auto">
          <a:xfrm flipH="1">
            <a:off x="3587750" y="3041468"/>
            <a:ext cx="4318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160-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68" name="Text Box 47"/>
          <p:cNvSpPr txBox="1">
            <a:spLocks noChangeArrowheads="1"/>
          </p:cNvSpPr>
          <p:nvPr/>
        </p:nvSpPr>
        <p:spPr bwMode="auto">
          <a:xfrm flipH="1">
            <a:off x="3600450" y="2846156"/>
            <a:ext cx="4318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180-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71" name="Text Box 47"/>
          <p:cNvSpPr txBox="1">
            <a:spLocks noChangeArrowheads="1"/>
          </p:cNvSpPr>
          <p:nvPr/>
        </p:nvSpPr>
        <p:spPr bwMode="auto">
          <a:xfrm flipH="1">
            <a:off x="3602136" y="2781915"/>
            <a:ext cx="4318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190-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72" name="Text Box 47"/>
          <p:cNvSpPr txBox="1">
            <a:spLocks noChangeArrowheads="1"/>
          </p:cNvSpPr>
          <p:nvPr/>
        </p:nvSpPr>
        <p:spPr bwMode="auto">
          <a:xfrm flipH="1">
            <a:off x="3609292" y="2697899"/>
            <a:ext cx="4318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201-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73" name="Text Box 47"/>
          <p:cNvSpPr txBox="1">
            <a:spLocks noChangeArrowheads="1"/>
          </p:cNvSpPr>
          <p:nvPr/>
        </p:nvSpPr>
        <p:spPr bwMode="auto">
          <a:xfrm flipH="1">
            <a:off x="3615642" y="2604359"/>
            <a:ext cx="4318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217-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74" name="Text Box 47"/>
          <p:cNvSpPr txBox="1">
            <a:spLocks noChangeArrowheads="1"/>
          </p:cNvSpPr>
          <p:nvPr/>
        </p:nvSpPr>
        <p:spPr bwMode="auto">
          <a:xfrm flipH="1">
            <a:off x="3349069" y="2473848"/>
            <a:ext cx="104212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>
                <a:latin typeface="Times"/>
                <a:cs typeface="Times"/>
              </a:rPr>
              <a:t>238+242-</a:t>
            </a:r>
          </a:p>
        </p:txBody>
      </p:sp>
      <p:sp>
        <p:nvSpPr>
          <p:cNvPr id="80" name="ZoneTexte 79"/>
          <p:cNvSpPr txBox="1"/>
          <p:nvPr/>
        </p:nvSpPr>
        <p:spPr>
          <a:xfrm>
            <a:off x="5478187" y="4671856"/>
            <a:ext cx="571728" cy="218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"/>
                <a:cs typeface="Times"/>
              </a:rPr>
              <a:t>-RIII2’</a:t>
            </a:r>
            <a:endParaRPr lang="fr-FR" sz="1200" dirty="0">
              <a:latin typeface="Times"/>
              <a:cs typeface="Times"/>
            </a:endParaRPr>
          </a:p>
        </p:txBody>
      </p:sp>
      <p:sp>
        <p:nvSpPr>
          <p:cNvPr id="81" name="ZoneTexte 80"/>
          <p:cNvSpPr txBox="1"/>
          <p:nvPr/>
        </p:nvSpPr>
        <p:spPr>
          <a:xfrm>
            <a:off x="5478187" y="3566314"/>
            <a:ext cx="620482" cy="243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"/>
                <a:cs typeface="Times"/>
              </a:rPr>
              <a:t>-RIII1’</a:t>
            </a:r>
            <a:endParaRPr lang="fr-FR" sz="1200" dirty="0">
              <a:latin typeface="Times"/>
              <a:cs typeface="Times"/>
            </a:endParaRPr>
          </a:p>
        </p:txBody>
      </p:sp>
      <p:sp>
        <p:nvSpPr>
          <p:cNvPr id="82" name="ZoneTexte 81"/>
          <p:cNvSpPr txBox="1"/>
          <p:nvPr/>
        </p:nvSpPr>
        <p:spPr>
          <a:xfrm>
            <a:off x="5478187" y="2707281"/>
            <a:ext cx="571728" cy="2180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"/>
                <a:cs typeface="Times"/>
              </a:rPr>
              <a:t>-RIII3’</a:t>
            </a:r>
            <a:endParaRPr lang="fr-FR" sz="1200" dirty="0">
              <a:latin typeface="Times"/>
              <a:cs typeface="Times"/>
            </a:endParaRPr>
          </a:p>
        </p:txBody>
      </p:sp>
      <p:sp>
        <p:nvSpPr>
          <p:cNvPr id="84" name="ZoneTexte 83"/>
          <p:cNvSpPr txBox="1"/>
          <p:nvPr/>
        </p:nvSpPr>
        <p:spPr>
          <a:xfrm>
            <a:off x="5478187" y="7165339"/>
            <a:ext cx="646181" cy="243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"/>
                <a:cs typeface="Times"/>
              </a:rPr>
              <a:t>-RIIIB’</a:t>
            </a:r>
            <a:endParaRPr lang="fr-FR" sz="1200" dirty="0">
              <a:latin typeface="Times"/>
              <a:cs typeface="Times"/>
            </a:endParaRPr>
          </a:p>
        </p:txBody>
      </p:sp>
      <p:sp>
        <p:nvSpPr>
          <p:cNvPr id="85" name="ZoneTexte 84"/>
          <p:cNvSpPr txBox="1"/>
          <p:nvPr/>
        </p:nvSpPr>
        <p:spPr>
          <a:xfrm>
            <a:off x="5567087" y="7804799"/>
            <a:ext cx="646181" cy="2434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"/>
                <a:cs typeface="Times"/>
              </a:rPr>
              <a:t>-RIIIC’</a:t>
            </a:r>
            <a:endParaRPr lang="fr-FR" sz="1200" dirty="0">
              <a:latin typeface="Times"/>
              <a:cs typeface="Times"/>
            </a:endParaRPr>
          </a:p>
        </p:txBody>
      </p:sp>
      <p:sp>
        <p:nvSpPr>
          <p:cNvPr id="86" name="Text Box 41"/>
          <p:cNvSpPr txBox="1">
            <a:spLocks noChangeArrowheads="1"/>
          </p:cNvSpPr>
          <p:nvPr/>
        </p:nvSpPr>
        <p:spPr bwMode="auto">
          <a:xfrm>
            <a:off x="3698225" y="6459961"/>
            <a:ext cx="39787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34-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87" name="Text Box 41"/>
          <p:cNvSpPr txBox="1">
            <a:spLocks noChangeArrowheads="1"/>
          </p:cNvSpPr>
          <p:nvPr/>
        </p:nvSpPr>
        <p:spPr bwMode="auto">
          <a:xfrm>
            <a:off x="3725933" y="7051409"/>
            <a:ext cx="39787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26-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88" name="Text Box 41"/>
          <p:cNvSpPr txBox="1">
            <a:spLocks noChangeArrowheads="1"/>
          </p:cNvSpPr>
          <p:nvPr/>
        </p:nvSpPr>
        <p:spPr bwMode="auto">
          <a:xfrm>
            <a:off x="3855054" y="8081707"/>
            <a:ext cx="39787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>
                <a:latin typeface="Times"/>
                <a:cs typeface="Times"/>
              </a:rPr>
              <a:t>8</a:t>
            </a:r>
            <a:r>
              <a:rPr lang="fr-FR" sz="900" dirty="0" smtClean="0">
                <a:latin typeface="Times"/>
                <a:cs typeface="Times"/>
              </a:rPr>
              <a:t>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89" name="Accolade fermante 88"/>
          <p:cNvSpPr/>
          <p:nvPr/>
        </p:nvSpPr>
        <p:spPr>
          <a:xfrm>
            <a:off x="5603398" y="7815959"/>
            <a:ext cx="45719" cy="265747"/>
          </a:xfrm>
          <a:prstGeom prst="rightBrac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90" name="ZoneTexte 89"/>
          <p:cNvSpPr txBox="1"/>
          <p:nvPr/>
        </p:nvSpPr>
        <p:spPr>
          <a:xfrm>
            <a:off x="3670300" y="1843101"/>
            <a:ext cx="40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>
                <a:latin typeface="Times"/>
                <a:cs typeface="Times"/>
              </a:rPr>
              <a:t>C</a:t>
            </a:r>
          </a:p>
        </p:txBody>
      </p:sp>
      <p:sp>
        <p:nvSpPr>
          <p:cNvPr id="91" name="ZoneTexte 90"/>
          <p:cNvSpPr txBox="1"/>
          <p:nvPr/>
        </p:nvSpPr>
        <p:spPr>
          <a:xfrm>
            <a:off x="5768302" y="2182738"/>
            <a:ext cx="686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>
                <a:latin typeface="Times"/>
                <a:cs typeface="Times"/>
              </a:rPr>
              <a:t>RNase</a:t>
            </a:r>
            <a:r>
              <a:rPr lang="fr-FR" sz="1000" dirty="0" smtClean="0">
                <a:latin typeface="Times"/>
                <a:cs typeface="Times"/>
              </a:rPr>
              <a:t> III</a:t>
            </a:r>
          </a:p>
          <a:p>
            <a:r>
              <a:rPr lang="fr-FR" sz="1000" dirty="0" smtClean="0">
                <a:latin typeface="Times"/>
                <a:cs typeface="Times"/>
              </a:rPr>
              <a:t> (</a:t>
            </a:r>
            <a:r>
              <a:rPr lang="fr-FR" sz="1000" dirty="0" err="1" smtClean="0">
                <a:latin typeface="Times"/>
                <a:cs typeface="Times"/>
              </a:rPr>
              <a:t>units</a:t>
            </a:r>
            <a:r>
              <a:rPr lang="fr-FR" sz="1000" dirty="0" smtClean="0">
                <a:latin typeface="Times"/>
                <a:cs typeface="Times"/>
              </a:rPr>
              <a:t>)</a:t>
            </a:r>
            <a:endParaRPr lang="fr-FR" sz="1000" dirty="0">
              <a:latin typeface="Times"/>
              <a:cs typeface="Times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58800" y="2884501"/>
            <a:ext cx="40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latin typeface="Times"/>
                <a:cs typeface="Times"/>
              </a:rPr>
              <a:t>B</a:t>
            </a:r>
            <a:endParaRPr lang="fr-FR" b="1" i="1" dirty="0">
              <a:latin typeface="Times"/>
              <a:cs typeface="Times"/>
            </a:endParaRPr>
          </a:p>
        </p:txBody>
      </p:sp>
      <p:sp>
        <p:nvSpPr>
          <p:cNvPr id="38" name="ZoneTexte 37"/>
          <p:cNvSpPr txBox="1"/>
          <p:nvPr/>
        </p:nvSpPr>
        <p:spPr>
          <a:xfrm>
            <a:off x="2759300" y="7697479"/>
            <a:ext cx="571728" cy="24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"/>
                <a:cs typeface="Times"/>
              </a:rPr>
              <a:t>-RIII3’</a:t>
            </a:r>
            <a:endParaRPr lang="fr-FR" sz="1200" dirty="0">
              <a:latin typeface="Times"/>
              <a:cs typeface="Times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 rot="18882146">
            <a:off x="1315458" y="3507135"/>
            <a:ext cx="712442" cy="22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dirty="0">
                <a:latin typeface="Times"/>
                <a:cs typeface="Times"/>
              </a:rPr>
              <a:t>10</a:t>
            </a:r>
            <a:r>
              <a:rPr lang="fr-FR" sz="1000" baseline="30000" dirty="0">
                <a:latin typeface="Times"/>
                <a:cs typeface="Times"/>
              </a:rPr>
              <a:t>-4</a:t>
            </a:r>
          </a:p>
        </p:txBody>
      </p:sp>
      <p:sp>
        <p:nvSpPr>
          <p:cNvPr id="8" name="Text Box 13"/>
          <p:cNvSpPr txBox="1">
            <a:spLocks noChangeArrowheads="1"/>
          </p:cNvSpPr>
          <p:nvPr/>
        </p:nvSpPr>
        <p:spPr bwMode="auto">
          <a:xfrm rot="18882146">
            <a:off x="1156104" y="3515330"/>
            <a:ext cx="712442" cy="22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dirty="0">
                <a:latin typeface="Times"/>
                <a:cs typeface="Times"/>
              </a:rPr>
              <a:t>10</a:t>
            </a:r>
            <a:r>
              <a:rPr lang="fr-FR" sz="1000" baseline="30000" dirty="0">
                <a:latin typeface="Times"/>
                <a:cs typeface="Times"/>
              </a:rPr>
              <a:t>-5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49" t="27377" r="55183" b="21158"/>
          <a:stretch/>
        </p:blipFill>
        <p:spPr bwMode="auto">
          <a:xfrm>
            <a:off x="331788" y="3830455"/>
            <a:ext cx="2580223" cy="4496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 rot="18882146">
            <a:off x="1711288" y="3507746"/>
            <a:ext cx="712442" cy="22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dirty="0">
                <a:latin typeface="Times"/>
                <a:cs typeface="Times"/>
              </a:rPr>
              <a:t>10</a:t>
            </a:r>
            <a:r>
              <a:rPr lang="fr-FR" sz="1000" baseline="30000" dirty="0">
                <a:latin typeface="Times"/>
                <a:cs typeface="Times"/>
              </a:rPr>
              <a:t>-1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 rot="18882146">
            <a:off x="1100746" y="3665674"/>
            <a:ext cx="257389" cy="22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dirty="0">
                <a:latin typeface="Times"/>
                <a:cs typeface="Times"/>
              </a:rPr>
              <a:t>0</a:t>
            </a:r>
          </a:p>
        </p:txBody>
      </p:sp>
      <p:sp>
        <p:nvSpPr>
          <p:cNvPr id="12" name="Text Box 7"/>
          <p:cNvSpPr txBox="1">
            <a:spLocks noChangeArrowheads="1"/>
          </p:cNvSpPr>
          <p:nvPr/>
        </p:nvSpPr>
        <p:spPr bwMode="auto">
          <a:xfrm rot="18882146">
            <a:off x="1447105" y="3515330"/>
            <a:ext cx="712442" cy="22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dirty="0">
                <a:latin typeface="Times"/>
                <a:cs typeface="Times"/>
              </a:rPr>
              <a:t>10</a:t>
            </a:r>
            <a:r>
              <a:rPr lang="fr-FR" sz="1000" baseline="30000" dirty="0">
                <a:latin typeface="Times"/>
                <a:cs typeface="Times"/>
              </a:rPr>
              <a:t>-3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 rot="18882146">
            <a:off x="1594460" y="3505616"/>
            <a:ext cx="712442" cy="22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dirty="0">
                <a:latin typeface="Times"/>
                <a:cs typeface="Times"/>
              </a:rPr>
              <a:t>10</a:t>
            </a:r>
            <a:r>
              <a:rPr lang="fr-FR" sz="1000" baseline="30000" dirty="0">
                <a:latin typeface="Times"/>
                <a:cs typeface="Times"/>
              </a:rPr>
              <a:t>-2</a:t>
            </a: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1159713" y="3627816"/>
            <a:ext cx="826005" cy="42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latin typeface="Times"/>
              <a:cs typeface="Times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981663" y="3407938"/>
            <a:ext cx="2985500" cy="248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dirty="0">
                <a:latin typeface="Times"/>
                <a:cs typeface="Times"/>
              </a:rPr>
              <a:t>         </a:t>
            </a:r>
            <a:r>
              <a:rPr lang="fr-FR" sz="1200" dirty="0" err="1" smtClean="0">
                <a:latin typeface="Times"/>
                <a:cs typeface="Times"/>
              </a:rPr>
              <a:t>SraG</a:t>
            </a:r>
            <a:r>
              <a:rPr lang="fr-FR" sz="1200" dirty="0" smtClean="0">
                <a:latin typeface="Times"/>
                <a:cs typeface="Times"/>
              </a:rPr>
              <a:t>*</a:t>
            </a:r>
            <a:r>
              <a:rPr lang="fr-FR" sz="1200" dirty="0">
                <a:latin typeface="Times"/>
                <a:cs typeface="Times"/>
              </a:rPr>
              <a:t>3</a:t>
            </a:r>
            <a:r>
              <a:rPr lang="ja-JP" altLang="fr-FR" sz="1200" dirty="0">
                <a:latin typeface="Times"/>
                <a:cs typeface="Times"/>
              </a:rPr>
              <a:t>’</a:t>
            </a:r>
            <a:r>
              <a:rPr lang="fr-FR" sz="1200" dirty="0">
                <a:latin typeface="Times"/>
                <a:cs typeface="Times"/>
              </a:rPr>
              <a:t>      </a:t>
            </a:r>
            <a:r>
              <a:rPr lang="fr-FR" sz="1200" dirty="0" err="1" smtClean="0">
                <a:latin typeface="Times"/>
                <a:cs typeface="Times"/>
              </a:rPr>
              <a:t>SraG</a:t>
            </a:r>
            <a:r>
              <a:rPr lang="fr-FR" sz="1200" dirty="0" smtClean="0">
                <a:latin typeface="Times"/>
                <a:cs typeface="Times"/>
              </a:rPr>
              <a:t>*3’/</a:t>
            </a:r>
            <a:r>
              <a:rPr lang="fr-FR" sz="1200" i="1" dirty="0" err="1" smtClean="0">
                <a:latin typeface="Times"/>
                <a:cs typeface="Times"/>
              </a:rPr>
              <a:t>pnp</a:t>
            </a:r>
            <a:r>
              <a:rPr lang="fr-FR" sz="1200" dirty="0" smtClean="0">
                <a:latin typeface="Times"/>
                <a:cs typeface="Times"/>
              </a:rPr>
              <a:t>       </a:t>
            </a:r>
            <a:endParaRPr lang="fr-FR" sz="1200" dirty="0">
              <a:latin typeface="Times"/>
              <a:cs typeface="Times"/>
            </a:endParaRPr>
          </a:p>
        </p:txBody>
      </p:sp>
      <p:sp>
        <p:nvSpPr>
          <p:cNvPr id="16" name="Text Box 38"/>
          <p:cNvSpPr txBox="1">
            <a:spLocks noChangeArrowheads="1"/>
          </p:cNvSpPr>
          <p:nvPr/>
        </p:nvSpPr>
        <p:spPr bwMode="auto">
          <a:xfrm rot="18882146">
            <a:off x="910758" y="3473620"/>
            <a:ext cx="712441" cy="22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dirty="0">
                <a:latin typeface="Times"/>
                <a:cs typeface="Times"/>
              </a:rPr>
              <a:t>T1</a:t>
            </a:r>
          </a:p>
        </p:txBody>
      </p:sp>
      <p:sp>
        <p:nvSpPr>
          <p:cNvPr id="17" name="Text Box 41"/>
          <p:cNvSpPr txBox="1">
            <a:spLocks noChangeArrowheads="1"/>
          </p:cNvSpPr>
          <p:nvPr/>
        </p:nvSpPr>
        <p:spPr bwMode="auto">
          <a:xfrm>
            <a:off x="556083" y="7046182"/>
            <a:ext cx="39787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34-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18" name="Text Box 42"/>
          <p:cNvSpPr txBox="1">
            <a:spLocks noChangeArrowheads="1"/>
          </p:cNvSpPr>
          <p:nvPr/>
        </p:nvSpPr>
        <p:spPr bwMode="auto">
          <a:xfrm>
            <a:off x="509273" y="5713732"/>
            <a:ext cx="39787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67-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19" name="Text Box 43"/>
          <p:cNvSpPr txBox="1">
            <a:spLocks noChangeArrowheads="1"/>
          </p:cNvSpPr>
          <p:nvPr/>
        </p:nvSpPr>
        <p:spPr bwMode="auto">
          <a:xfrm>
            <a:off x="509273" y="5460134"/>
            <a:ext cx="39787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76-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20" name="Text Box 44"/>
          <p:cNvSpPr txBox="1">
            <a:spLocks noChangeArrowheads="1"/>
          </p:cNvSpPr>
          <p:nvPr/>
        </p:nvSpPr>
        <p:spPr bwMode="auto">
          <a:xfrm>
            <a:off x="496598" y="5163878"/>
            <a:ext cx="39787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90-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21" name="Text Box 45"/>
          <p:cNvSpPr txBox="1">
            <a:spLocks noChangeArrowheads="1"/>
          </p:cNvSpPr>
          <p:nvPr/>
        </p:nvSpPr>
        <p:spPr bwMode="auto">
          <a:xfrm>
            <a:off x="438575" y="4785613"/>
            <a:ext cx="72991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110-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22" name="Text Box 46"/>
          <p:cNvSpPr txBox="1">
            <a:spLocks noChangeArrowheads="1"/>
          </p:cNvSpPr>
          <p:nvPr/>
        </p:nvSpPr>
        <p:spPr bwMode="auto">
          <a:xfrm>
            <a:off x="430773" y="4610231"/>
            <a:ext cx="795743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123-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23" name="Text Box 47"/>
          <p:cNvSpPr txBox="1">
            <a:spLocks noChangeArrowheads="1"/>
          </p:cNvSpPr>
          <p:nvPr/>
        </p:nvSpPr>
        <p:spPr bwMode="auto">
          <a:xfrm>
            <a:off x="422971" y="4348573"/>
            <a:ext cx="596807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147-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24" name="Text Box 48"/>
          <p:cNvSpPr txBox="1">
            <a:spLocks noChangeArrowheads="1"/>
          </p:cNvSpPr>
          <p:nvPr/>
        </p:nvSpPr>
        <p:spPr bwMode="auto">
          <a:xfrm>
            <a:off x="429306" y="4221394"/>
            <a:ext cx="72991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160-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25" name="Text Box 11"/>
          <p:cNvSpPr txBox="1">
            <a:spLocks noChangeArrowheads="1"/>
          </p:cNvSpPr>
          <p:nvPr/>
        </p:nvSpPr>
        <p:spPr bwMode="auto">
          <a:xfrm rot="18882146">
            <a:off x="2185257" y="3510938"/>
            <a:ext cx="712442" cy="22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dirty="0">
                <a:latin typeface="Times"/>
                <a:cs typeface="Times"/>
              </a:rPr>
              <a:t>10</a:t>
            </a:r>
            <a:r>
              <a:rPr lang="fr-FR" sz="1000" baseline="30000" dirty="0">
                <a:latin typeface="Times"/>
                <a:cs typeface="Times"/>
              </a:rPr>
              <a:t>-4</a:t>
            </a:r>
          </a:p>
        </p:txBody>
      </p:sp>
      <p:sp>
        <p:nvSpPr>
          <p:cNvPr id="26" name="Text Box 13"/>
          <p:cNvSpPr txBox="1">
            <a:spLocks noChangeArrowheads="1"/>
          </p:cNvSpPr>
          <p:nvPr/>
        </p:nvSpPr>
        <p:spPr bwMode="auto">
          <a:xfrm rot="18882146">
            <a:off x="2025903" y="3519132"/>
            <a:ext cx="712442" cy="22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dirty="0">
                <a:latin typeface="Times"/>
                <a:cs typeface="Times"/>
              </a:rPr>
              <a:t>10</a:t>
            </a:r>
            <a:r>
              <a:rPr lang="fr-FR" sz="1000" baseline="30000" dirty="0">
                <a:latin typeface="Times"/>
                <a:cs typeface="Times"/>
              </a:rPr>
              <a:t>-5</a:t>
            </a: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 rot="18882146">
            <a:off x="2581087" y="3511549"/>
            <a:ext cx="712442" cy="22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dirty="0">
                <a:latin typeface="Times"/>
                <a:cs typeface="Times"/>
              </a:rPr>
              <a:t>10</a:t>
            </a:r>
            <a:r>
              <a:rPr lang="fr-FR" sz="1000" baseline="30000" dirty="0">
                <a:latin typeface="Times"/>
                <a:cs typeface="Times"/>
              </a:rPr>
              <a:t>-1</a:t>
            </a:r>
          </a:p>
        </p:txBody>
      </p:sp>
      <p:sp>
        <p:nvSpPr>
          <p:cNvPr id="28" name="Text Box 7"/>
          <p:cNvSpPr txBox="1">
            <a:spLocks noChangeArrowheads="1"/>
          </p:cNvSpPr>
          <p:nvPr/>
        </p:nvSpPr>
        <p:spPr bwMode="auto">
          <a:xfrm rot="18882146">
            <a:off x="2316904" y="3519132"/>
            <a:ext cx="712442" cy="22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dirty="0">
                <a:latin typeface="Times"/>
                <a:cs typeface="Times"/>
              </a:rPr>
              <a:t>10</a:t>
            </a:r>
            <a:r>
              <a:rPr lang="fr-FR" sz="1000" baseline="30000" dirty="0">
                <a:latin typeface="Times"/>
                <a:cs typeface="Times"/>
              </a:rPr>
              <a:t>-3</a:t>
            </a:r>
          </a:p>
        </p:txBody>
      </p:sp>
      <p:sp>
        <p:nvSpPr>
          <p:cNvPr id="29" name="Line 9"/>
          <p:cNvSpPr>
            <a:spLocks noChangeShapeType="1"/>
          </p:cNvSpPr>
          <p:nvPr/>
        </p:nvSpPr>
        <p:spPr bwMode="auto">
          <a:xfrm>
            <a:off x="2029511" y="3631619"/>
            <a:ext cx="863030" cy="42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fr-FR">
              <a:latin typeface="Times"/>
              <a:cs typeface="Times"/>
            </a:endParaRPr>
          </a:p>
        </p:txBody>
      </p:sp>
      <p:sp>
        <p:nvSpPr>
          <p:cNvPr id="30" name="Text Box 6"/>
          <p:cNvSpPr txBox="1">
            <a:spLocks noChangeArrowheads="1"/>
          </p:cNvSpPr>
          <p:nvPr/>
        </p:nvSpPr>
        <p:spPr bwMode="auto">
          <a:xfrm rot="18882146">
            <a:off x="1951043" y="3677060"/>
            <a:ext cx="257389" cy="22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dirty="0">
                <a:latin typeface="Times"/>
                <a:cs typeface="Times"/>
              </a:rPr>
              <a:t>0</a:t>
            </a:r>
          </a:p>
        </p:txBody>
      </p:sp>
      <p:sp>
        <p:nvSpPr>
          <p:cNvPr id="31" name="Text Box 8"/>
          <p:cNvSpPr txBox="1">
            <a:spLocks noChangeArrowheads="1"/>
          </p:cNvSpPr>
          <p:nvPr/>
        </p:nvSpPr>
        <p:spPr bwMode="auto">
          <a:xfrm rot="18882146">
            <a:off x="2444757" y="3517002"/>
            <a:ext cx="712442" cy="22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dirty="0">
                <a:latin typeface="Times"/>
                <a:cs typeface="Times"/>
              </a:rPr>
              <a:t>10</a:t>
            </a:r>
            <a:r>
              <a:rPr lang="fr-FR" sz="1000" baseline="30000" dirty="0">
                <a:latin typeface="Times"/>
                <a:cs typeface="Times"/>
              </a:rPr>
              <a:t>-2</a:t>
            </a:r>
          </a:p>
        </p:txBody>
      </p:sp>
      <p:sp>
        <p:nvSpPr>
          <p:cNvPr id="33" name="Text Box 41"/>
          <p:cNvSpPr txBox="1">
            <a:spLocks noChangeArrowheads="1"/>
          </p:cNvSpPr>
          <p:nvPr/>
        </p:nvSpPr>
        <p:spPr bwMode="auto">
          <a:xfrm>
            <a:off x="583791" y="7524464"/>
            <a:ext cx="397872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26-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34" name="ZoneTexte 33"/>
          <p:cNvSpPr txBox="1"/>
          <p:nvPr/>
        </p:nvSpPr>
        <p:spPr>
          <a:xfrm>
            <a:off x="2756845" y="4264796"/>
            <a:ext cx="571728" cy="2481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"/>
                <a:cs typeface="Times"/>
              </a:rPr>
              <a:t>-RIII2’</a:t>
            </a:r>
            <a:endParaRPr lang="fr-FR" sz="1200" dirty="0">
              <a:latin typeface="Times"/>
              <a:cs typeface="Times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2764641" y="4780537"/>
            <a:ext cx="620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"/>
                <a:cs typeface="Times"/>
              </a:rPr>
              <a:t>-RIII1’</a:t>
            </a:r>
            <a:endParaRPr lang="fr-FR" sz="1200" dirty="0">
              <a:latin typeface="Times"/>
              <a:cs typeface="Times"/>
            </a:endParaRPr>
          </a:p>
        </p:txBody>
      </p:sp>
      <p:sp>
        <p:nvSpPr>
          <p:cNvPr id="36" name="ZoneTexte 35"/>
          <p:cNvSpPr txBox="1"/>
          <p:nvPr/>
        </p:nvSpPr>
        <p:spPr>
          <a:xfrm>
            <a:off x="2790507" y="5169624"/>
            <a:ext cx="6376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latin typeface="Times"/>
                <a:cs typeface="Times"/>
              </a:rPr>
              <a:t>-RIIIA’</a:t>
            </a:r>
            <a:endParaRPr lang="fr-FR" sz="1200" dirty="0">
              <a:latin typeface="Times"/>
              <a:cs typeface="Times"/>
            </a:endParaRPr>
          </a:p>
        </p:txBody>
      </p:sp>
      <p:sp>
        <p:nvSpPr>
          <p:cNvPr id="37" name="Accolade fermante 36"/>
          <p:cNvSpPr/>
          <p:nvPr/>
        </p:nvSpPr>
        <p:spPr>
          <a:xfrm>
            <a:off x="2737852" y="7767776"/>
            <a:ext cx="94622" cy="157889"/>
          </a:xfrm>
          <a:prstGeom prst="rightBrac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sz="1200"/>
          </a:p>
        </p:txBody>
      </p:sp>
      <p:sp>
        <p:nvSpPr>
          <p:cNvPr id="32" name="Text Box 39"/>
          <p:cNvSpPr txBox="1">
            <a:spLocks noChangeArrowheads="1"/>
          </p:cNvSpPr>
          <p:nvPr/>
        </p:nvSpPr>
        <p:spPr bwMode="auto">
          <a:xfrm rot="18882146">
            <a:off x="737180" y="3523769"/>
            <a:ext cx="712441" cy="22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dirty="0" err="1">
                <a:latin typeface="Times"/>
                <a:cs typeface="Times"/>
              </a:rPr>
              <a:t>NaOH</a:t>
            </a:r>
            <a:endParaRPr lang="fr-FR" sz="1000" dirty="0">
              <a:latin typeface="Times"/>
              <a:cs typeface="Times"/>
            </a:endParaRPr>
          </a:p>
        </p:txBody>
      </p:sp>
      <p:sp>
        <p:nvSpPr>
          <p:cNvPr id="75" name="Text Box 47"/>
          <p:cNvSpPr txBox="1">
            <a:spLocks noChangeArrowheads="1"/>
          </p:cNvSpPr>
          <p:nvPr/>
        </p:nvSpPr>
        <p:spPr bwMode="auto">
          <a:xfrm flipH="1">
            <a:off x="406413" y="4075112"/>
            <a:ext cx="4318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180-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76" name="Text Box 47"/>
          <p:cNvSpPr txBox="1">
            <a:spLocks noChangeArrowheads="1"/>
          </p:cNvSpPr>
          <p:nvPr/>
        </p:nvSpPr>
        <p:spPr bwMode="auto">
          <a:xfrm flipH="1">
            <a:off x="408099" y="4002011"/>
            <a:ext cx="4318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190-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77" name="Text Box 47"/>
          <p:cNvSpPr txBox="1">
            <a:spLocks noChangeArrowheads="1"/>
          </p:cNvSpPr>
          <p:nvPr/>
        </p:nvSpPr>
        <p:spPr bwMode="auto">
          <a:xfrm flipH="1">
            <a:off x="408905" y="3931807"/>
            <a:ext cx="4318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201-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78" name="Text Box 47"/>
          <p:cNvSpPr txBox="1">
            <a:spLocks noChangeArrowheads="1"/>
          </p:cNvSpPr>
          <p:nvPr/>
        </p:nvSpPr>
        <p:spPr bwMode="auto">
          <a:xfrm flipH="1">
            <a:off x="422244" y="3862594"/>
            <a:ext cx="4318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 smtClean="0">
                <a:latin typeface="Times"/>
                <a:cs typeface="Times"/>
              </a:rPr>
              <a:t>217-</a:t>
            </a:r>
            <a:endParaRPr lang="fr-FR" sz="900" dirty="0">
              <a:latin typeface="Times"/>
              <a:cs typeface="Times"/>
            </a:endParaRPr>
          </a:p>
        </p:txBody>
      </p:sp>
      <p:sp>
        <p:nvSpPr>
          <p:cNvPr id="83" name="ZoneTexte 82"/>
          <p:cNvSpPr txBox="1"/>
          <p:nvPr/>
        </p:nvSpPr>
        <p:spPr>
          <a:xfrm>
            <a:off x="337567" y="3446448"/>
            <a:ext cx="686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dirty="0" err="1" smtClean="0">
                <a:latin typeface="Times"/>
                <a:cs typeface="Times"/>
              </a:rPr>
              <a:t>RNase</a:t>
            </a:r>
            <a:r>
              <a:rPr lang="fr-FR" sz="1000" dirty="0" smtClean="0">
                <a:latin typeface="Times"/>
                <a:cs typeface="Times"/>
              </a:rPr>
              <a:t> III</a:t>
            </a:r>
          </a:p>
          <a:p>
            <a:r>
              <a:rPr lang="fr-FR" sz="1000" dirty="0" smtClean="0">
                <a:latin typeface="Times"/>
                <a:cs typeface="Times"/>
              </a:rPr>
              <a:t> (</a:t>
            </a:r>
            <a:r>
              <a:rPr lang="fr-FR" sz="1000" dirty="0" err="1" smtClean="0">
                <a:latin typeface="Times"/>
                <a:cs typeface="Times"/>
              </a:rPr>
              <a:t>units</a:t>
            </a:r>
            <a:r>
              <a:rPr lang="fr-FR" sz="1000" dirty="0" smtClean="0">
                <a:latin typeface="Times"/>
                <a:cs typeface="Times"/>
              </a:rPr>
              <a:t>)</a:t>
            </a:r>
            <a:endParaRPr lang="fr-FR" sz="1000" dirty="0">
              <a:latin typeface="Times"/>
              <a:cs typeface="Times"/>
            </a:endParaRPr>
          </a:p>
        </p:txBody>
      </p:sp>
      <p:sp>
        <p:nvSpPr>
          <p:cNvPr id="79" name="Text Box 47"/>
          <p:cNvSpPr txBox="1">
            <a:spLocks noChangeArrowheads="1"/>
          </p:cNvSpPr>
          <p:nvPr/>
        </p:nvSpPr>
        <p:spPr bwMode="auto">
          <a:xfrm flipH="1">
            <a:off x="155671" y="3752183"/>
            <a:ext cx="1042124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900" dirty="0">
                <a:latin typeface="Times"/>
                <a:cs typeface="Times"/>
              </a:rPr>
              <a:t>238+242-</a:t>
            </a:r>
          </a:p>
        </p:txBody>
      </p:sp>
      <p:pic>
        <p:nvPicPr>
          <p:cNvPr id="93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4" b="57081"/>
          <a:stretch/>
        </p:blipFill>
        <p:spPr bwMode="auto">
          <a:xfrm>
            <a:off x="79376" y="1610387"/>
            <a:ext cx="2527302" cy="1129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4" name="Text Box 5"/>
          <p:cNvSpPr txBox="1">
            <a:spLocks noChangeArrowheads="1"/>
          </p:cNvSpPr>
          <p:nvPr/>
        </p:nvSpPr>
        <p:spPr bwMode="auto">
          <a:xfrm flipH="1" flipV="1">
            <a:off x="743746" y="736600"/>
            <a:ext cx="369332" cy="89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200" i="1" dirty="0" err="1">
                <a:latin typeface="Times"/>
                <a:cs typeface="Times"/>
              </a:rPr>
              <a:t>pnp</a:t>
            </a:r>
            <a:r>
              <a:rPr lang="fr-FR" sz="1200" dirty="0">
                <a:latin typeface="Times"/>
                <a:cs typeface="Times"/>
              </a:rPr>
              <a:t>*</a:t>
            </a:r>
          </a:p>
        </p:txBody>
      </p:sp>
      <p:sp>
        <p:nvSpPr>
          <p:cNvPr id="95" name="Text Box 6"/>
          <p:cNvSpPr txBox="1">
            <a:spLocks noChangeArrowheads="1"/>
          </p:cNvSpPr>
          <p:nvPr/>
        </p:nvSpPr>
        <p:spPr bwMode="auto">
          <a:xfrm flipV="1">
            <a:off x="912560" y="336550"/>
            <a:ext cx="369332" cy="1298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200" i="1" dirty="0" err="1">
                <a:latin typeface="Times"/>
                <a:cs typeface="Times"/>
              </a:rPr>
              <a:t>pnp</a:t>
            </a:r>
            <a:r>
              <a:rPr lang="fr-FR" sz="1200" dirty="0">
                <a:latin typeface="Times"/>
                <a:cs typeface="Times"/>
              </a:rPr>
              <a:t>*</a:t>
            </a:r>
            <a:r>
              <a:rPr lang="fr-FR" sz="1200" dirty="0" smtClean="0">
                <a:latin typeface="Times"/>
                <a:cs typeface="Times"/>
              </a:rPr>
              <a:t>/</a:t>
            </a:r>
            <a:r>
              <a:rPr lang="fr-FR" sz="1200" dirty="0" err="1">
                <a:latin typeface="Times"/>
                <a:cs typeface="Times"/>
              </a:rPr>
              <a:t>S</a:t>
            </a:r>
            <a:r>
              <a:rPr lang="fr-FR" sz="1200" dirty="0" err="1" smtClean="0">
                <a:latin typeface="Times"/>
                <a:cs typeface="Times"/>
              </a:rPr>
              <a:t>raG</a:t>
            </a:r>
            <a:r>
              <a:rPr lang="fr-FR" sz="1200" dirty="0" smtClean="0">
                <a:latin typeface="Times"/>
                <a:cs typeface="Times"/>
              </a:rPr>
              <a:t> </a:t>
            </a:r>
            <a:r>
              <a:rPr lang="fr-FR" sz="1200" dirty="0">
                <a:latin typeface="Times"/>
                <a:cs typeface="Times"/>
              </a:rPr>
              <a:t>1:1</a:t>
            </a:r>
          </a:p>
        </p:txBody>
      </p:sp>
      <p:sp>
        <p:nvSpPr>
          <p:cNvPr id="96" name="Text Box 7"/>
          <p:cNvSpPr txBox="1">
            <a:spLocks noChangeArrowheads="1"/>
          </p:cNvSpPr>
          <p:nvPr/>
        </p:nvSpPr>
        <p:spPr bwMode="auto">
          <a:xfrm flipV="1">
            <a:off x="1336060" y="736600"/>
            <a:ext cx="369332" cy="898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200" dirty="0" err="1">
                <a:latin typeface="Times"/>
                <a:cs typeface="Times"/>
              </a:rPr>
              <a:t>S</a:t>
            </a:r>
            <a:r>
              <a:rPr lang="fr-FR" sz="1200" dirty="0" err="1" smtClean="0">
                <a:latin typeface="Times"/>
                <a:cs typeface="Times"/>
              </a:rPr>
              <a:t>raG</a:t>
            </a:r>
            <a:r>
              <a:rPr lang="fr-FR" sz="1200" dirty="0" smtClean="0">
                <a:latin typeface="Times"/>
                <a:cs typeface="Times"/>
              </a:rPr>
              <a:t>*</a:t>
            </a:r>
            <a:endParaRPr lang="fr-FR" sz="1200" dirty="0">
              <a:latin typeface="Times"/>
              <a:cs typeface="Times"/>
            </a:endParaRPr>
          </a:p>
        </p:txBody>
      </p:sp>
      <p:sp>
        <p:nvSpPr>
          <p:cNvPr id="97" name="Text Box 8"/>
          <p:cNvSpPr txBox="1">
            <a:spLocks noChangeArrowheads="1"/>
          </p:cNvSpPr>
          <p:nvPr/>
        </p:nvSpPr>
        <p:spPr bwMode="auto">
          <a:xfrm flipV="1">
            <a:off x="1582384" y="-63500"/>
            <a:ext cx="369332" cy="1698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200" dirty="0" err="1">
                <a:latin typeface="Times"/>
                <a:cs typeface="Times"/>
              </a:rPr>
              <a:t>S</a:t>
            </a:r>
            <a:r>
              <a:rPr lang="fr-FR" sz="1200" dirty="0" err="1" smtClean="0">
                <a:latin typeface="Times"/>
                <a:cs typeface="Times"/>
              </a:rPr>
              <a:t>raG</a:t>
            </a:r>
            <a:r>
              <a:rPr lang="fr-FR" sz="1200" dirty="0" smtClean="0">
                <a:latin typeface="Times"/>
                <a:cs typeface="Times"/>
              </a:rPr>
              <a:t>*</a:t>
            </a:r>
            <a:r>
              <a:rPr lang="fr-FR" sz="1200" dirty="0">
                <a:latin typeface="Times"/>
                <a:cs typeface="Times"/>
              </a:rPr>
              <a:t>/</a:t>
            </a:r>
            <a:r>
              <a:rPr lang="fr-FR" sz="1200" i="1" dirty="0" err="1">
                <a:latin typeface="Times"/>
                <a:cs typeface="Times"/>
              </a:rPr>
              <a:t>pnp</a:t>
            </a:r>
            <a:r>
              <a:rPr lang="fr-FR" sz="1200" dirty="0">
                <a:latin typeface="Times"/>
                <a:cs typeface="Times"/>
              </a:rPr>
              <a:t> 1:1</a:t>
            </a:r>
          </a:p>
        </p:txBody>
      </p:sp>
      <p:sp>
        <p:nvSpPr>
          <p:cNvPr id="98" name="ZoneTexte 97"/>
          <p:cNvSpPr txBox="1"/>
          <p:nvPr/>
        </p:nvSpPr>
        <p:spPr>
          <a:xfrm>
            <a:off x="514000" y="446101"/>
            <a:ext cx="40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latin typeface="Times"/>
                <a:cs typeface="Times"/>
              </a:rPr>
              <a:t>A</a:t>
            </a:r>
            <a:endParaRPr lang="fr-FR" b="1" i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7695682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1061467" y="396"/>
            <a:ext cx="3936685" cy="7327218"/>
            <a:chOff x="1061467" y="254396"/>
            <a:chExt cx="3936685" cy="7327218"/>
          </a:xfrm>
        </p:grpSpPr>
        <p:sp>
          <p:nvSpPr>
            <p:cNvPr id="26" name="Text Box 32"/>
            <p:cNvSpPr txBox="1">
              <a:spLocks noChangeArrowheads="1"/>
            </p:cNvSpPr>
            <p:nvPr/>
          </p:nvSpPr>
          <p:spPr bwMode="auto">
            <a:xfrm rot="8040784" flipV="1">
              <a:off x="1613120" y="659440"/>
              <a:ext cx="69893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000" dirty="0">
                  <a:latin typeface="Times"/>
                  <a:cs typeface="Times"/>
                </a:rPr>
                <a:t>5.10</a:t>
              </a:r>
              <a:r>
                <a:rPr lang="fr-FR" sz="1000" baseline="30000" dirty="0">
                  <a:latin typeface="Times"/>
                  <a:cs typeface="Times"/>
                </a:rPr>
                <a:t>-5</a:t>
              </a:r>
            </a:p>
          </p:txBody>
        </p:sp>
        <p:pic>
          <p:nvPicPr>
            <p:cNvPr id="4" name="Picture 5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50" t="25032" r="53927" b="7536"/>
            <a:stretch/>
          </p:blipFill>
          <p:spPr bwMode="auto">
            <a:xfrm flipH="1">
              <a:off x="1558924" y="1004601"/>
              <a:ext cx="2380281" cy="65770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34" name="Text Box 29"/>
            <p:cNvSpPr txBox="1">
              <a:spLocks noChangeArrowheads="1"/>
            </p:cNvSpPr>
            <p:nvPr/>
          </p:nvSpPr>
          <p:spPr bwMode="auto">
            <a:xfrm rot="8040784" flipV="1">
              <a:off x="1550144" y="836065"/>
              <a:ext cx="25251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000" dirty="0">
                  <a:latin typeface="Times"/>
                  <a:cs typeface="Times"/>
                </a:rPr>
                <a:t>0</a:t>
              </a:r>
            </a:p>
          </p:txBody>
        </p:sp>
        <p:sp>
          <p:nvSpPr>
            <p:cNvPr id="40" name="Text Box 32"/>
            <p:cNvSpPr txBox="1">
              <a:spLocks noChangeArrowheads="1"/>
            </p:cNvSpPr>
            <p:nvPr/>
          </p:nvSpPr>
          <p:spPr bwMode="auto">
            <a:xfrm rot="8040784" flipV="1">
              <a:off x="1765520" y="672140"/>
              <a:ext cx="69893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000" dirty="0">
                  <a:latin typeface="Times"/>
                  <a:cs typeface="Times"/>
                </a:rPr>
                <a:t>5.10</a:t>
              </a:r>
              <a:r>
                <a:rPr lang="fr-FR" sz="1000" baseline="30000" dirty="0" smtClean="0">
                  <a:latin typeface="Times"/>
                  <a:cs typeface="Times"/>
                </a:rPr>
                <a:t>-4</a:t>
              </a:r>
              <a:endParaRPr lang="fr-FR" sz="1000" baseline="30000" dirty="0">
                <a:latin typeface="Times"/>
                <a:cs typeface="Times"/>
              </a:endParaRPr>
            </a:p>
          </p:txBody>
        </p:sp>
        <p:sp>
          <p:nvSpPr>
            <p:cNvPr id="41" name="Text Box 32"/>
            <p:cNvSpPr txBox="1">
              <a:spLocks noChangeArrowheads="1"/>
            </p:cNvSpPr>
            <p:nvPr/>
          </p:nvSpPr>
          <p:spPr bwMode="auto">
            <a:xfrm rot="8040784" flipV="1">
              <a:off x="1930620" y="665790"/>
              <a:ext cx="69893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000" dirty="0">
                  <a:latin typeface="Times"/>
                  <a:cs typeface="Times"/>
                </a:rPr>
                <a:t>5.10</a:t>
              </a:r>
              <a:r>
                <a:rPr lang="fr-FR" sz="1000" baseline="30000" dirty="0" smtClean="0">
                  <a:latin typeface="Times"/>
                  <a:cs typeface="Times"/>
                </a:rPr>
                <a:t>-3</a:t>
              </a:r>
              <a:endParaRPr lang="fr-FR" sz="1000" baseline="30000" dirty="0">
                <a:latin typeface="Times"/>
                <a:cs typeface="Times"/>
              </a:endParaRPr>
            </a:p>
          </p:txBody>
        </p:sp>
        <p:sp>
          <p:nvSpPr>
            <p:cNvPr id="42" name="Text Box 32"/>
            <p:cNvSpPr txBox="1">
              <a:spLocks noChangeArrowheads="1"/>
            </p:cNvSpPr>
            <p:nvPr/>
          </p:nvSpPr>
          <p:spPr bwMode="auto">
            <a:xfrm rot="8040784" flipV="1">
              <a:off x="2093693" y="656486"/>
              <a:ext cx="69893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000" dirty="0">
                  <a:latin typeface="Times"/>
                  <a:cs typeface="Times"/>
                </a:rPr>
                <a:t>5.10</a:t>
              </a:r>
              <a:r>
                <a:rPr lang="fr-FR" sz="1000" baseline="30000" dirty="0" smtClean="0">
                  <a:latin typeface="Times"/>
                  <a:cs typeface="Times"/>
                </a:rPr>
                <a:t>-2</a:t>
              </a:r>
              <a:endParaRPr lang="fr-FR" sz="1000" baseline="30000" dirty="0">
                <a:latin typeface="Times"/>
                <a:cs typeface="Times"/>
              </a:endParaRPr>
            </a:p>
          </p:txBody>
        </p:sp>
        <p:sp>
          <p:nvSpPr>
            <p:cNvPr id="43" name="Text Box 32"/>
            <p:cNvSpPr txBox="1">
              <a:spLocks noChangeArrowheads="1"/>
            </p:cNvSpPr>
            <p:nvPr/>
          </p:nvSpPr>
          <p:spPr bwMode="auto">
            <a:xfrm rot="8040784" flipV="1">
              <a:off x="2231815" y="668312"/>
              <a:ext cx="698937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000" dirty="0" smtClean="0">
                  <a:latin typeface="Times"/>
                  <a:cs typeface="Times"/>
                </a:rPr>
                <a:t>0.5</a:t>
              </a:r>
              <a:endParaRPr lang="fr-FR" sz="1000" baseline="30000" dirty="0">
                <a:latin typeface="Times"/>
                <a:cs typeface="Times"/>
              </a:endParaRPr>
            </a:p>
          </p:txBody>
        </p:sp>
        <p:sp>
          <p:nvSpPr>
            <p:cNvPr id="44" name="Text Box 32"/>
            <p:cNvSpPr txBox="1">
              <a:spLocks noChangeArrowheads="1"/>
            </p:cNvSpPr>
            <p:nvPr/>
          </p:nvSpPr>
          <p:spPr bwMode="auto">
            <a:xfrm rot="8040784" flipV="1">
              <a:off x="2517127" y="684714"/>
              <a:ext cx="698937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000" dirty="0" err="1" smtClean="0">
                  <a:latin typeface="Times"/>
                  <a:cs typeface="Times"/>
                </a:rPr>
                <a:t>NaOH</a:t>
              </a:r>
              <a:endParaRPr lang="fr-FR" sz="1000" baseline="30000" dirty="0">
                <a:latin typeface="Times"/>
                <a:cs typeface="Times"/>
              </a:endParaRPr>
            </a:p>
          </p:txBody>
        </p:sp>
        <p:sp>
          <p:nvSpPr>
            <p:cNvPr id="45" name="Text Box 32"/>
            <p:cNvSpPr txBox="1">
              <a:spLocks noChangeArrowheads="1"/>
            </p:cNvSpPr>
            <p:nvPr/>
          </p:nvSpPr>
          <p:spPr bwMode="auto">
            <a:xfrm rot="8040784" flipV="1">
              <a:off x="2690691" y="667707"/>
              <a:ext cx="698937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000" dirty="0" smtClean="0">
                  <a:latin typeface="Times"/>
                  <a:cs typeface="Times"/>
                </a:rPr>
                <a:t>T1</a:t>
              </a:r>
              <a:endParaRPr lang="fr-FR" sz="1000" baseline="30000" dirty="0">
                <a:latin typeface="Times"/>
                <a:cs typeface="Times"/>
              </a:endParaRPr>
            </a:p>
          </p:txBody>
        </p:sp>
        <p:sp>
          <p:nvSpPr>
            <p:cNvPr id="46" name="Text Box 32"/>
            <p:cNvSpPr txBox="1">
              <a:spLocks noChangeArrowheads="1"/>
            </p:cNvSpPr>
            <p:nvPr/>
          </p:nvSpPr>
          <p:spPr bwMode="auto">
            <a:xfrm rot="8040784" flipV="1">
              <a:off x="2997420" y="653090"/>
              <a:ext cx="69893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000" dirty="0">
                  <a:latin typeface="Times"/>
                  <a:cs typeface="Times"/>
                </a:rPr>
                <a:t>5.10</a:t>
              </a:r>
              <a:r>
                <a:rPr lang="fr-FR" sz="1000" baseline="30000" dirty="0">
                  <a:latin typeface="Times"/>
                  <a:cs typeface="Times"/>
                </a:rPr>
                <a:t>-5</a:t>
              </a:r>
            </a:p>
          </p:txBody>
        </p:sp>
        <p:sp>
          <p:nvSpPr>
            <p:cNvPr id="47" name="Text Box 29"/>
            <p:cNvSpPr txBox="1">
              <a:spLocks noChangeArrowheads="1"/>
            </p:cNvSpPr>
            <p:nvPr/>
          </p:nvSpPr>
          <p:spPr bwMode="auto">
            <a:xfrm rot="8040784" flipV="1">
              <a:off x="2902694" y="829715"/>
              <a:ext cx="252510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000" dirty="0">
                  <a:latin typeface="Times"/>
                  <a:cs typeface="Times"/>
                </a:rPr>
                <a:t>0</a:t>
              </a:r>
            </a:p>
          </p:txBody>
        </p:sp>
        <p:sp>
          <p:nvSpPr>
            <p:cNvPr id="48" name="Text Box 32"/>
            <p:cNvSpPr txBox="1">
              <a:spLocks noChangeArrowheads="1"/>
            </p:cNvSpPr>
            <p:nvPr/>
          </p:nvSpPr>
          <p:spPr bwMode="auto">
            <a:xfrm rot="8040784" flipV="1">
              <a:off x="3162520" y="665790"/>
              <a:ext cx="69893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000" dirty="0">
                  <a:latin typeface="Times"/>
                  <a:cs typeface="Times"/>
                </a:rPr>
                <a:t>5.10</a:t>
              </a:r>
              <a:r>
                <a:rPr lang="fr-FR" sz="1000" baseline="30000" dirty="0" smtClean="0">
                  <a:latin typeface="Times"/>
                  <a:cs typeface="Times"/>
                </a:rPr>
                <a:t>-4</a:t>
              </a:r>
              <a:endParaRPr lang="fr-FR" sz="1000" baseline="30000" dirty="0">
                <a:latin typeface="Times"/>
                <a:cs typeface="Times"/>
              </a:endParaRPr>
            </a:p>
          </p:txBody>
        </p:sp>
        <p:sp>
          <p:nvSpPr>
            <p:cNvPr id="49" name="Text Box 32"/>
            <p:cNvSpPr txBox="1">
              <a:spLocks noChangeArrowheads="1"/>
            </p:cNvSpPr>
            <p:nvPr/>
          </p:nvSpPr>
          <p:spPr bwMode="auto">
            <a:xfrm rot="8040784" flipV="1">
              <a:off x="3327620" y="659440"/>
              <a:ext cx="69893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000" dirty="0">
                  <a:latin typeface="Times"/>
                  <a:cs typeface="Times"/>
                </a:rPr>
                <a:t>5.10</a:t>
              </a:r>
              <a:r>
                <a:rPr lang="fr-FR" sz="1000" baseline="30000" dirty="0" smtClean="0">
                  <a:latin typeface="Times"/>
                  <a:cs typeface="Times"/>
                </a:rPr>
                <a:t>-3</a:t>
              </a:r>
              <a:endParaRPr lang="fr-FR" sz="1000" baseline="30000" dirty="0">
                <a:latin typeface="Times"/>
                <a:cs typeface="Times"/>
              </a:endParaRPr>
            </a:p>
          </p:txBody>
        </p:sp>
        <p:sp>
          <p:nvSpPr>
            <p:cNvPr id="50" name="Text Box 32"/>
            <p:cNvSpPr txBox="1">
              <a:spLocks noChangeArrowheads="1"/>
            </p:cNvSpPr>
            <p:nvPr/>
          </p:nvSpPr>
          <p:spPr bwMode="auto">
            <a:xfrm rot="8040784" flipV="1">
              <a:off x="3490693" y="650136"/>
              <a:ext cx="698937" cy="2444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000" dirty="0">
                  <a:latin typeface="Times"/>
                  <a:cs typeface="Times"/>
                </a:rPr>
                <a:t>5.10</a:t>
              </a:r>
              <a:r>
                <a:rPr lang="fr-FR" sz="1000" baseline="30000" dirty="0" smtClean="0">
                  <a:latin typeface="Times"/>
                  <a:cs typeface="Times"/>
                </a:rPr>
                <a:t>-2</a:t>
              </a:r>
              <a:endParaRPr lang="fr-FR" sz="1000" baseline="30000" dirty="0">
                <a:latin typeface="Times"/>
                <a:cs typeface="Times"/>
              </a:endParaRPr>
            </a:p>
          </p:txBody>
        </p:sp>
        <p:sp>
          <p:nvSpPr>
            <p:cNvPr id="51" name="Text Box 32"/>
            <p:cNvSpPr txBox="1">
              <a:spLocks noChangeArrowheads="1"/>
            </p:cNvSpPr>
            <p:nvPr/>
          </p:nvSpPr>
          <p:spPr bwMode="auto">
            <a:xfrm rot="8040784" flipV="1">
              <a:off x="3628815" y="661962"/>
              <a:ext cx="698937" cy="2462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000" dirty="0" smtClean="0">
                  <a:latin typeface="Times"/>
                  <a:cs typeface="Times"/>
                </a:rPr>
                <a:t>0.5</a:t>
              </a:r>
              <a:endParaRPr lang="fr-FR" sz="1000" baseline="30000" dirty="0">
                <a:latin typeface="Times"/>
                <a:cs typeface="Times"/>
              </a:endParaRPr>
            </a:p>
          </p:txBody>
        </p:sp>
        <p:sp>
          <p:nvSpPr>
            <p:cNvPr id="52" name="Text Box 18"/>
            <p:cNvSpPr txBox="1">
              <a:spLocks noChangeArrowheads="1"/>
            </p:cNvSpPr>
            <p:nvPr/>
          </p:nvSpPr>
          <p:spPr bwMode="auto">
            <a:xfrm>
              <a:off x="1758065" y="426224"/>
              <a:ext cx="3240087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200" dirty="0" err="1" smtClean="0">
                  <a:latin typeface="Times"/>
                  <a:cs typeface="Times"/>
                </a:rPr>
                <a:t>SraG</a:t>
              </a:r>
              <a:r>
                <a:rPr lang="fr-FR" sz="1200" dirty="0" smtClean="0">
                  <a:latin typeface="Times"/>
                  <a:cs typeface="Times"/>
                </a:rPr>
                <a:t>-S*5’               </a:t>
              </a:r>
              <a:r>
                <a:rPr lang="fr-FR" sz="1200" dirty="0" err="1" smtClean="0">
                  <a:latin typeface="Times"/>
                  <a:cs typeface="Times"/>
                </a:rPr>
                <a:t>SraG</a:t>
              </a:r>
              <a:r>
                <a:rPr lang="fr-FR" sz="1200" dirty="0" smtClean="0">
                  <a:latin typeface="Times"/>
                  <a:cs typeface="Times"/>
                </a:rPr>
                <a:t>-S*5’/</a:t>
              </a:r>
              <a:r>
                <a:rPr lang="fr-FR" sz="1200" i="1" dirty="0" err="1" smtClean="0">
                  <a:latin typeface="Times"/>
                  <a:cs typeface="Times"/>
                </a:rPr>
                <a:t>pnp</a:t>
              </a:r>
              <a:endParaRPr lang="fr-FR" sz="1200" dirty="0">
                <a:latin typeface="Times"/>
                <a:cs typeface="Times"/>
              </a:endParaRPr>
            </a:p>
          </p:txBody>
        </p:sp>
        <p:sp>
          <p:nvSpPr>
            <p:cNvPr id="53" name="Line 16"/>
            <p:cNvSpPr>
              <a:spLocks noChangeShapeType="1"/>
            </p:cNvSpPr>
            <p:nvPr/>
          </p:nvSpPr>
          <p:spPr bwMode="auto">
            <a:xfrm rot="5322930" flipH="1">
              <a:off x="2085957" y="241609"/>
              <a:ext cx="24776" cy="8734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 sz="1000">
                <a:latin typeface="Times"/>
                <a:cs typeface="Times"/>
              </a:endParaRPr>
            </a:p>
          </p:txBody>
        </p:sp>
        <p:sp>
          <p:nvSpPr>
            <p:cNvPr id="55" name="ZoneTexte 54"/>
            <p:cNvSpPr txBox="1"/>
            <p:nvPr/>
          </p:nvSpPr>
          <p:spPr>
            <a:xfrm>
              <a:off x="3854536" y="5394733"/>
              <a:ext cx="571728" cy="2180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latin typeface="Times"/>
                  <a:cs typeface="Times"/>
                </a:rPr>
                <a:t>-RIII2’</a:t>
              </a:r>
              <a:endParaRPr lang="fr-FR" sz="1200" dirty="0">
                <a:latin typeface="Times"/>
                <a:cs typeface="Times"/>
              </a:endParaRPr>
            </a:p>
          </p:txBody>
        </p:sp>
        <p:sp>
          <p:nvSpPr>
            <p:cNvPr id="56" name="ZoneTexte 55"/>
            <p:cNvSpPr txBox="1"/>
            <p:nvPr/>
          </p:nvSpPr>
          <p:spPr>
            <a:xfrm>
              <a:off x="3840678" y="3154594"/>
              <a:ext cx="620482" cy="24342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latin typeface="Times"/>
                  <a:cs typeface="Times"/>
                </a:rPr>
                <a:t>-RIII1’</a:t>
              </a:r>
              <a:endParaRPr lang="fr-FR" sz="1200" dirty="0">
                <a:latin typeface="Times"/>
                <a:cs typeface="Times"/>
              </a:endParaRPr>
            </a:p>
          </p:txBody>
        </p:sp>
        <p:sp>
          <p:nvSpPr>
            <p:cNvPr id="59" name="ZoneTexte 58"/>
            <p:cNvSpPr txBox="1"/>
            <p:nvPr/>
          </p:nvSpPr>
          <p:spPr>
            <a:xfrm>
              <a:off x="3837968" y="2419999"/>
              <a:ext cx="63761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latin typeface="Times"/>
                  <a:cs typeface="Times"/>
                </a:rPr>
                <a:t>-RIIIA’</a:t>
              </a:r>
              <a:endParaRPr lang="fr-FR" sz="1200" dirty="0">
                <a:latin typeface="Times"/>
                <a:cs typeface="Times"/>
              </a:endParaRPr>
            </a:p>
          </p:txBody>
        </p:sp>
        <p:sp>
          <p:nvSpPr>
            <p:cNvPr id="60" name="Line 16"/>
            <p:cNvSpPr>
              <a:spLocks noChangeShapeType="1"/>
            </p:cNvSpPr>
            <p:nvPr/>
          </p:nvSpPr>
          <p:spPr bwMode="auto">
            <a:xfrm rot="5322930" flipH="1">
              <a:off x="3476607" y="241609"/>
              <a:ext cx="24776" cy="8734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fr-FR" sz="1000">
                <a:latin typeface="Times"/>
                <a:cs typeface="Times"/>
              </a:endParaRPr>
            </a:p>
          </p:txBody>
        </p:sp>
        <p:sp>
          <p:nvSpPr>
            <p:cNvPr id="61" name="Accolade fermante 60"/>
            <p:cNvSpPr/>
            <p:nvPr/>
          </p:nvSpPr>
          <p:spPr>
            <a:xfrm>
              <a:off x="3870721" y="3184692"/>
              <a:ext cx="45719" cy="265747"/>
            </a:xfrm>
            <a:prstGeom prst="rightBrace">
              <a:avLst/>
            </a:prstGeom>
            <a:ln w="127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 sz="1200"/>
            </a:p>
          </p:txBody>
        </p:sp>
        <p:sp>
          <p:nvSpPr>
            <p:cNvPr id="68" name="Text Box 31"/>
            <p:cNvSpPr txBox="1">
              <a:spLocks noChangeArrowheads="1"/>
            </p:cNvSpPr>
            <p:nvPr/>
          </p:nvSpPr>
          <p:spPr bwMode="auto">
            <a:xfrm>
              <a:off x="1274762" y="1446225"/>
              <a:ext cx="576263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200" dirty="0" smtClean="0">
                  <a:latin typeface="Times"/>
                  <a:cs typeface="Times"/>
                </a:rPr>
                <a:t>160-</a:t>
              </a:r>
              <a:endParaRPr lang="fr-FR" sz="1200" dirty="0">
                <a:latin typeface="Times"/>
                <a:cs typeface="Times"/>
              </a:endParaRPr>
            </a:p>
          </p:txBody>
        </p:sp>
        <p:sp>
          <p:nvSpPr>
            <p:cNvPr id="69" name="Text Box 32"/>
            <p:cNvSpPr txBox="1">
              <a:spLocks noChangeArrowheads="1"/>
            </p:cNvSpPr>
            <p:nvPr/>
          </p:nvSpPr>
          <p:spPr bwMode="auto">
            <a:xfrm>
              <a:off x="1274762" y="1585922"/>
              <a:ext cx="576263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200" dirty="0" smtClean="0">
                  <a:latin typeface="Times"/>
                  <a:cs typeface="Times"/>
                </a:rPr>
                <a:t>147-</a:t>
              </a:r>
              <a:endParaRPr lang="fr-FR" sz="1200" dirty="0">
                <a:latin typeface="Times"/>
                <a:cs typeface="Times"/>
              </a:endParaRPr>
            </a:p>
          </p:txBody>
        </p:sp>
        <p:sp>
          <p:nvSpPr>
            <p:cNvPr id="70" name="Text Box 33"/>
            <p:cNvSpPr txBox="1">
              <a:spLocks noChangeArrowheads="1"/>
            </p:cNvSpPr>
            <p:nvPr/>
          </p:nvSpPr>
          <p:spPr bwMode="auto">
            <a:xfrm>
              <a:off x="1274762" y="1717675"/>
              <a:ext cx="576263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200" dirty="0" smtClean="0">
                  <a:latin typeface="Times"/>
                  <a:cs typeface="Times"/>
                </a:rPr>
                <a:t>123-</a:t>
              </a:r>
              <a:endParaRPr lang="fr-FR" sz="1200" dirty="0">
                <a:latin typeface="Times"/>
                <a:cs typeface="Times"/>
              </a:endParaRPr>
            </a:p>
          </p:txBody>
        </p:sp>
        <p:sp>
          <p:nvSpPr>
            <p:cNvPr id="71" name="Text Box 34"/>
            <p:cNvSpPr txBox="1">
              <a:spLocks noChangeArrowheads="1"/>
            </p:cNvSpPr>
            <p:nvPr/>
          </p:nvSpPr>
          <p:spPr bwMode="auto">
            <a:xfrm>
              <a:off x="1274762" y="1957388"/>
              <a:ext cx="576263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200" dirty="0" smtClean="0">
                  <a:latin typeface="Times"/>
                  <a:cs typeface="Times"/>
                </a:rPr>
                <a:t>110-</a:t>
              </a:r>
              <a:endParaRPr lang="fr-FR" sz="1200" dirty="0">
                <a:latin typeface="Times"/>
                <a:cs typeface="Times"/>
              </a:endParaRPr>
            </a:p>
          </p:txBody>
        </p:sp>
        <p:sp>
          <p:nvSpPr>
            <p:cNvPr id="72" name="Text Box 35"/>
            <p:cNvSpPr txBox="1">
              <a:spLocks noChangeArrowheads="1"/>
            </p:cNvSpPr>
            <p:nvPr/>
          </p:nvSpPr>
          <p:spPr bwMode="auto">
            <a:xfrm>
              <a:off x="1274763" y="2527300"/>
              <a:ext cx="576262" cy="274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200" dirty="0" smtClean="0">
                  <a:latin typeface="Times"/>
                  <a:cs typeface="Times"/>
                </a:rPr>
                <a:t>90-</a:t>
              </a:r>
              <a:endParaRPr lang="fr-FR" sz="1200" dirty="0">
                <a:latin typeface="Times"/>
                <a:cs typeface="Times"/>
              </a:endParaRPr>
            </a:p>
          </p:txBody>
        </p:sp>
        <p:sp>
          <p:nvSpPr>
            <p:cNvPr id="73" name="Text Box 36"/>
            <p:cNvSpPr txBox="1">
              <a:spLocks noChangeArrowheads="1"/>
            </p:cNvSpPr>
            <p:nvPr/>
          </p:nvSpPr>
          <p:spPr bwMode="auto">
            <a:xfrm>
              <a:off x="1274763" y="2914650"/>
              <a:ext cx="576262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200" dirty="0" smtClean="0">
                  <a:latin typeface="Times"/>
                  <a:cs typeface="Times"/>
                </a:rPr>
                <a:t>76-</a:t>
              </a:r>
              <a:endParaRPr lang="fr-FR" sz="1200" dirty="0">
                <a:latin typeface="Times"/>
                <a:cs typeface="Times"/>
              </a:endParaRPr>
            </a:p>
          </p:txBody>
        </p:sp>
        <p:sp>
          <p:nvSpPr>
            <p:cNvPr id="74" name="Text Box 37"/>
            <p:cNvSpPr txBox="1">
              <a:spLocks noChangeArrowheads="1"/>
            </p:cNvSpPr>
            <p:nvPr/>
          </p:nvSpPr>
          <p:spPr bwMode="auto">
            <a:xfrm>
              <a:off x="1274762" y="3270250"/>
              <a:ext cx="576263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200" dirty="0" smtClean="0">
                  <a:latin typeface="Times"/>
                  <a:cs typeface="Times"/>
                </a:rPr>
                <a:t>67-</a:t>
              </a:r>
              <a:endParaRPr lang="fr-FR" sz="1200" dirty="0">
                <a:latin typeface="Times"/>
                <a:cs typeface="Times"/>
              </a:endParaRPr>
            </a:p>
          </p:txBody>
        </p:sp>
        <p:sp>
          <p:nvSpPr>
            <p:cNvPr id="75" name="Text Box 38"/>
            <p:cNvSpPr txBox="1">
              <a:spLocks noChangeArrowheads="1"/>
            </p:cNvSpPr>
            <p:nvPr/>
          </p:nvSpPr>
          <p:spPr bwMode="auto">
            <a:xfrm>
              <a:off x="1274762" y="4932363"/>
              <a:ext cx="576263" cy="2762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200" dirty="0" smtClean="0">
                  <a:latin typeface="Times"/>
                  <a:cs typeface="Times"/>
                </a:rPr>
                <a:t>34-</a:t>
              </a:r>
              <a:endParaRPr lang="fr-FR" sz="1200" dirty="0">
                <a:latin typeface="Times"/>
                <a:cs typeface="Times"/>
              </a:endParaRPr>
            </a:p>
          </p:txBody>
        </p:sp>
        <p:sp>
          <p:nvSpPr>
            <p:cNvPr id="76" name="Text Box 39"/>
            <p:cNvSpPr txBox="1">
              <a:spLocks noChangeArrowheads="1"/>
            </p:cNvSpPr>
            <p:nvPr/>
          </p:nvSpPr>
          <p:spPr bwMode="auto">
            <a:xfrm>
              <a:off x="1274762" y="5526088"/>
              <a:ext cx="576263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200" dirty="0" smtClean="0">
                  <a:latin typeface="Times"/>
                  <a:cs typeface="Times"/>
                </a:rPr>
                <a:t>26-</a:t>
              </a:r>
              <a:endParaRPr lang="fr-FR" sz="1200" dirty="0">
                <a:latin typeface="Times"/>
                <a:cs typeface="Times"/>
              </a:endParaRPr>
            </a:p>
          </p:txBody>
        </p:sp>
        <p:sp>
          <p:nvSpPr>
            <p:cNvPr id="77" name="Text Box 39"/>
            <p:cNvSpPr txBox="1">
              <a:spLocks noChangeArrowheads="1"/>
            </p:cNvSpPr>
            <p:nvPr/>
          </p:nvSpPr>
          <p:spPr bwMode="auto">
            <a:xfrm>
              <a:off x="1274762" y="6516688"/>
              <a:ext cx="576263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fr-FR" sz="1200" dirty="0">
                  <a:latin typeface="Times"/>
                  <a:cs typeface="Times"/>
                </a:rPr>
                <a:t>8</a:t>
              </a:r>
              <a:r>
                <a:rPr lang="fr-FR" sz="1200" dirty="0" smtClean="0">
                  <a:latin typeface="Times"/>
                  <a:cs typeface="Times"/>
                </a:rPr>
                <a:t>-</a:t>
              </a:r>
              <a:endParaRPr lang="fr-FR" sz="1200" dirty="0">
                <a:latin typeface="Times"/>
                <a:cs typeface="Times"/>
              </a:endParaRPr>
            </a:p>
          </p:txBody>
        </p:sp>
        <p:sp>
          <p:nvSpPr>
            <p:cNvPr id="36" name="ZoneTexte 35"/>
            <p:cNvSpPr txBox="1"/>
            <p:nvPr/>
          </p:nvSpPr>
          <p:spPr>
            <a:xfrm>
              <a:off x="1074508" y="254396"/>
              <a:ext cx="4132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i="1" dirty="0">
                  <a:latin typeface="Times"/>
                  <a:cs typeface="Times"/>
                </a:rPr>
                <a:t>D</a:t>
              </a:r>
            </a:p>
          </p:txBody>
        </p:sp>
        <p:sp>
          <p:nvSpPr>
            <p:cNvPr id="37" name="ZoneTexte 36"/>
            <p:cNvSpPr txBox="1"/>
            <p:nvPr/>
          </p:nvSpPr>
          <p:spPr>
            <a:xfrm>
              <a:off x="3837968" y="6682298"/>
              <a:ext cx="65467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200" dirty="0" smtClean="0">
                  <a:latin typeface="Times"/>
                  <a:cs typeface="Times"/>
                </a:rPr>
                <a:t>-RIIID’</a:t>
              </a:r>
              <a:endParaRPr lang="fr-FR" sz="1200" dirty="0">
                <a:latin typeface="Times"/>
                <a:cs typeface="Times"/>
              </a:endParaRPr>
            </a:p>
          </p:txBody>
        </p:sp>
        <p:sp>
          <p:nvSpPr>
            <p:cNvPr id="38" name="ZoneTexte 37"/>
            <p:cNvSpPr txBox="1"/>
            <p:nvPr/>
          </p:nvSpPr>
          <p:spPr>
            <a:xfrm>
              <a:off x="1061467" y="665148"/>
              <a:ext cx="6867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000" dirty="0" err="1" smtClean="0">
                  <a:latin typeface="Times"/>
                  <a:cs typeface="Times"/>
                </a:rPr>
                <a:t>RNase</a:t>
              </a:r>
              <a:r>
                <a:rPr lang="fr-FR" sz="1000" dirty="0" smtClean="0">
                  <a:latin typeface="Times"/>
                  <a:cs typeface="Times"/>
                </a:rPr>
                <a:t> III</a:t>
              </a:r>
            </a:p>
            <a:p>
              <a:r>
                <a:rPr lang="fr-FR" sz="1000" dirty="0" smtClean="0">
                  <a:latin typeface="Times"/>
                  <a:cs typeface="Times"/>
                </a:rPr>
                <a:t> (</a:t>
              </a:r>
              <a:r>
                <a:rPr lang="fr-FR" sz="1000" dirty="0" err="1" smtClean="0">
                  <a:latin typeface="Times"/>
                  <a:cs typeface="Times"/>
                </a:rPr>
                <a:t>units</a:t>
              </a:r>
              <a:r>
                <a:rPr lang="fr-FR" sz="1000" dirty="0" smtClean="0">
                  <a:latin typeface="Times"/>
                  <a:cs typeface="Times"/>
                </a:rPr>
                <a:t>)</a:t>
              </a:r>
              <a:endParaRPr lang="fr-FR" sz="1000" dirty="0">
                <a:latin typeface="Times"/>
                <a:cs typeface="Time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17353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2082800"/>
            <a:ext cx="6858000" cy="279859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68755" y="5151675"/>
            <a:ext cx="6252182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fr-FR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algn="just"/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Figure 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S5;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RNase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III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promotes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cleavages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of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SraG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and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SraG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-S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alone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or in association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with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pnp</a:t>
            </a:r>
            <a:r>
              <a:rPr lang="fr-FR" sz="12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mRNA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A) Interaction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between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SraG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and </a:t>
            </a:r>
            <a:r>
              <a:rPr lang="fr-FR" sz="12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pnp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mRNA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was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monitored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on native polyacrylamide gels. The 5’-labelled </a:t>
            </a:r>
            <a:r>
              <a:rPr lang="fr-FR" sz="12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pnp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mRNA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fr-FR" sz="12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pnp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*)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was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incubated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alone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or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with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an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equimolar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amount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of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unlabelled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SraG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left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side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). The 5’-labelled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SraG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sRNA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SraG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*)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was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incubated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alone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or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with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an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equimolar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amount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of </a:t>
            </a:r>
            <a:r>
              <a:rPr lang="fr-FR" sz="12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pnp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mRNA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B) 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The 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3’-labelled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SraG</a:t>
            </a:r>
            <a:r>
              <a:rPr lang="fr-FR" sz="12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RNA (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SraG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*3’) 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C) 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the 5’-labelled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SraG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sRNA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SraG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*5’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). D) 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the 5’-end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labelled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SraG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-S (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SraG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-S*5’)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were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incubated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alone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or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with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a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equimolar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amount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of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unlabelled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pnp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mRNA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Increasing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amounts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of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RNase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III have been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added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Lanes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T1,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NaOH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RNase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T1 and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alkaline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ladders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respectively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of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SraG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*3’ (A) or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SraG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-S*5’ (C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). 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Localization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on the </a:t>
            </a:r>
            <a:r>
              <a:rPr lang="fr-FR" sz="1200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pnp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SraG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and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SraG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-S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RNAs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of the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RNase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III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cleavages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sites (in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red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detected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in figures 5, S5BCD. The mentions S5B, S5C, S5D close to the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cleavage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sites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referred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to the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corresponding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figure. </a:t>
            </a:r>
            <a:r>
              <a:rPr lang="fr-FR" sz="1200" dirty="0" err="1">
                <a:latin typeface="Times New Roman"/>
                <a:cs typeface="Times New Roman"/>
              </a:rPr>
              <a:t>Inverted</a:t>
            </a:r>
            <a:r>
              <a:rPr lang="fr-FR" sz="1200" dirty="0">
                <a:latin typeface="Times New Roman"/>
                <a:cs typeface="Times New Roman"/>
              </a:rPr>
              <a:t> </a:t>
            </a:r>
            <a:r>
              <a:rPr lang="fr-FR" sz="1200" dirty="0" err="1">
                <a:latin typeface="Times New Roman"/>
                <a:cs typeface="Times New Roman"/>
              </a:rPr>
              <a:t>arrows</a:t>
            </a:r>
            <a:r>
              <a:rPr lang="fr-FR" sz="1200" dirty="0">
                <a:latin typeface="Times New Roman"/>
                <a:cs typeface="Times New Roman"/>
              </a:rPr>
              <a:t> </a:t>
            </a:r>
            <a:r>
              <a:rPr lang="fr-FR" sz="1200" dirty="0" smtClean="0">
                <a:latin typeface="Times New Roman"/>
                <a:cs typeface="Times New Roman"/>
              </a:rPr>
              <a:t>in green, </a:t>
            </a:r>
            <a:r>
              <a:rPr lang="fr-FR" sz="1200" dirty="0" err="1" smtClean="0">
                <a:latin typeface="Times New Roman"/>
                <a:cs typeface="Times New Roman"/>
              </a:rPr>
              <a:t>blue</a:t>
            </a:r>
            <a:r>
              <a:rPr lang="fr-FR" sz="1200" dirty="0" smtClean="0">
                <a:latin typeface="Times New Roman"/>
                <a:cs typeface="Times New Roman"/>
              </a:rPr>
              <a:t> and orange </a:t>
            </a:r>
            <a:r>
              <a:rPr lang="fr-FR" sz="1200" dirty="0" err="1" smtClean="0">
                <a:latin typeface="Times New Roman"/>
                <a:cs typeface="Times New Roman"/>
              </a:rPr>
              <a:t>indicate</a:t>
            </a:r>
            <a:r>
              <a:rPr lang="fr-FR" sz="1200" dirty="0" smtClean="0">
                <a:latin typeface="Times New Roman"/>
                <a:cs typeface="Times New Roman"/>
              </a:rPr>
              <a:t> the </a:t>
            </a:r>
            <a:r>
              <a:rPr lang="fr-FR" sz="1200" dirty="0" err="1" smtClean="0">
                <a:latin typeface="Times New Roman"/>
                <a:cs typeface="Times New Roman"/>
              </a:rPr>
              <a:t>different</a:t>
            </a:r>
            <a:r>
              <a:rPr lang="fr-FR" sz="1200" dirty="0" smtClean="0">
                <a:latin typeface="Times New Roman"/>
                <a:cs typeface="Times New Roman"/>
              </a:rPr>
              <a:t> stem</a:t>
            </a:r>
            <a:r>
              <a:rPr lang="fr-FR" sz="1200" dirty="0">
                <a:latin typeface="Times New Roman"/>
                <a:cs typeface="Times New Roman"/>
              </a:rPr>
              <a:t>-</a:t>
            </a:r>
            <a:r>
              <a:rPr lang="fr-FR" sz="1200" dirty="0" err="1" smtClean="0">
                <a:latin typeface="Times New Roman"/>
                <a:cs typeface="Times New Roman"/>
              </a:rPr>
              <a:t>loops</a:t>
            </a:r>
            <a:r>
              <a:rPr lang="fr-FR" sz="1200" dirty="0">
                <a:latin typeface="Times New Roman"/>
                <a:cs typeface="Times New Roman"/>
              </a:rPr>
              <a:t> </a:t>
            </a:r>
            <a:r>
              <a:rPr lang="fr-FR" sz="1200" dirty="0" err="1" smtClean="0">
                <a:latin typeface="Times New Roman"/>
                <a:cs typeface="Times New Roman"/>
              </a:rPr>
              <a:t>containing</a:t>
            </a:r>
            <a:r>
              <a:rPr lang="fr-FR" sz="1200" dirty="0" smtClean="0">
                <a:latin typeface="Times New Roman"/>
                <a:cs typeface="Times New Roman"/>
              </a:rPr>
              <a:t> </a:t>
            </a:r>
            <a:r>
              <a:rPr lang="fr-FR" sz="1200" dirty="0">
                <a:latin typeface="Times New Roman"/>
                <a:cs typeface="Times New Roman"/>
              </a:rPr>
              <a:t>the </a:t>
            </a:r>
            <a:r>
              <a:rPr lang="fr-FR" sz="1200" dirty="0" err="1">
                <a:latin typeface="Times New Roman"/>
                <a:cs typeface="Times New Roman"/>
              </a:rPr>
              <a:t>RNase</a:t>
            </a:r>
            <a:r>
              <a:rPr lang="fr-FR" sz="1200" dirty="0">
                <a:latin typeface="Times New Roman"/>
                <a:cs typeface="Times New Roman"/>
              </a:rPr>
              <a:t> III </a:t>
            </a:r>
            <a:r>
              <a:rPr lang="fr-FR" sz="1200" dirty="0" err="1">
                <a:latin typeface="Times New Roman"/>
                <a:cs typeface="Times New Roman"/>
              </a:rPr>
              <a:t>cleavage</a:t>
            </a:r>
            <a:r>
              <a:rPr lang="fr-FR" sz="1200" dirty="0">
                <a:latin typeface="Times New Roman"/>
                <a:cs typeface="Times New Roman"/>
              </a:rPr>
              <a:t> sites </a:t>
            </a:r>
            <a:r>
              <a:rPr lang="fr-FR" sz="1200" dirty="0" smtClean="0">
                <a:latin typeface="Times New Roman"/>
                <a:cs typeface="Times New Roman"/>
              </a:rPr>
              <a:t>(in orange) as </a:t>
            </a:r>
            <a:r>
              <a:rPr lang="fr-FR" sz="1200" dirty="0" err="1">
                <a:latin typeface="Times New Roman"/>
                <a:cs typeface="Times New Roman"/>
              </a:rPr>
              <a:t>well</a:t>
            </a:r>
            <a:r>
              <a:rPr lang="fr-FR" sz="1200" dirty="0">
                <a:latin typeface="Times New Roman"/>
                <a:cs typeface="Times New Roman"/>
              </a:rPr>
              <a:t> as the </a:t>
            </a:r>
            <a:r>
              <a:rPr lang="fr-FR" sz="1200" dirty="0" err="1">
                <a:latin typeface="Times New Roman"/>
                <a:cs typeface="Times New Roman"/>
              </a:rPr>
              <a:t>hairpin</a:t>
            </a:r>
            <a:r>
              <a:rPr lang="fr-FR" sz="1200" dirty="0">
                <a:latin typeface="Times New Roman"/>
                <a:cs typeface="Times New Roman"/>
              </a:rPr>
              <a:t> </a:t>
            </a:r>
            <a:r>
              <a:rPr lang="fr-FR" sz="1200" dirty="0" err="1">
                <a:latin typeface="Times New Roman"/>
                <a:cs typeface="Times New Roman"/>
              </a:rPr>
              <a:t>which</a:t>
            </a:r>
            <a:r>
              <a:rPr lang="fr-FR" sz="1200" dirty="0">
                <a:latin typeface="Times New Roman"/>
                <a:cs typeface="Times New Roman"/>
              </a:rPr>
              <a:t> </a:t>
            </a:r>
            <a:r>
              <a:rPr lang="fr-FR" sz="1200" dirty="0" err="1">
                <a:latin typeface="Times New Roman"/>
                <a:cs typeface="Times New Roman"/>
              </a:rPr>
              <a:t>partially</a:t>
            </a:r>
            <a:r>
              <a:rPr lang="fr-FR" sz="1200" dirty="0">
                <a:latin typeface="Times New Roman"/>
                <a:cs typeface="Times New Roman"/>
              </a:rPr>
              <a:t> </a:t>
            </a:r>
            <a:r>
              <a:rPr lang="fr-FR" sz="1200" dirty="0" err="1">
                <a:latin typeface="Times New Roman"/>
                <a:cs typeface="Times New Roman"/>
              </a:rPr>
              <a:t>sequester</a:t>
            </a:r>
            <a:r>
              <a:rPr lang="fr-FR" sz="1200" dirty="0">
                <a:latin typeface="Times New Roman"/>
                <a:cs typeface="Times New Roman"/>
              </a:rPr>
              <a:t> the SD </a:t>
            </a:r>
            <a:r>
              <a:rPr lang="fr-FR" sz="1200" dirty="0" err="1">
                <a:latin typeface="Times New Roman"/>
                <a:cs typeface="Times New Roman"/>
              </a:rPr>
              <a:t>sequence</a:t>
            </a:r>
            <a:r>
              <a:rPr lang="fr-FR" sz="1200" dirty="0">
                <a:latin typeface="Times New Roman"/>
                <a:cs typeface="Times New Roman"/>
              </a:rPr>
              <a:t> of 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the </a:t>
            </a:r>
            <a:r>
              <a:rPr lang="fr-FR" sz="1200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pnp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mRNA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(in green).</a:t>
            </a:r>
            <a:endParaRPr lang="fr-FR" sz="1200" dirty="0"/>
          </a:p>
        </p:txBody>
      </p:sp>
      <p:sp>
        <p:nvSpPr>
          <p:cNvPr id="5" name="ZoneTexte 4"/>
          <p:cNvSpPr txBox="1"/>
          <p:nvPr/>
        </p:nvSpPr>
        <p:spPr>
          <a:xfrm>
            <a:off x="4809326" y="4194907"/>
            <a:ext cx="1202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latin typeface="Times"/>
                <a:cs typeface="Times"/>
              </a:rPr>
              <a:t>Figure S5</a:t>
            </a:r>
            <a:endParaRPr lang="fr-FR" b="1" i="1" dirty="0">
              <a:latin typeface="Times"/>
              <a:cs typeface="Times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521564" y="1689496"/>
            <a:ext cx="4132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latin typeface="Times"/>
                <a:cs typeface="Times"/>
              </a:rPr>
              <a:t>E</a:t>
            </a:r>
            <a:endParaRPr lang="fr-FR" b="1" i="1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28324051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6" t="20305" r="40341" b="54723"/>
          <a:stretch/>
        </p:blipFill>
        <p:spPr bwMode="auto">
          <a:xfrm rot="21471374">
            <a:off x="638964" y="641214"/>
            <a:ext cx="4880752" cy="2764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67" name="Rectangle 66"/>
          <p:cNvSpPr/>
          <p:nvPr/>
        </p:nvSpPr>
        <p:spPr>
          <a:xfrm>
            <a:off x="605588" y="382988"/>
            <a:ext cx="5110757" cy="52227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739490" y="464068"/>
            <a:ext cx="47827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100" b="1">
              <a:latin typeface="Times"/>
              <a:cs typeface="Times"/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2477384" y="156789"/>
            <a:ext cx="1468991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400" b="1" dirty="0" smtClean="0">
                <a:latin typeface="Times"/>
                <a:cs typeface="Times"/>
              </a:rPr>
              <a:t>[</a:t>
            </a:r>
            <a:r>
              <a:rPr lang="fr-FR" sz="1400" b="1" dirty="0" err="1">
                <a:latin typeface="Times"/>
                <a:cs typeface="Times"/>
              </a:rPr>
              <a:t>H</a:t>
            </a:r>
            <a:r>
              <a:rPr lang="fr-FR" sz="1400" b="1" dirty="0" err="1" smtClean="0">
                <a:latin typeface="Times"/>
                <a:cs typeface="Times"/>
              </a:rPr>
              <a:t>fq</a:t>
            </a:r>
            <a:r>
              <a:rPr lang="fr-FR" sz="1400" b="1" dirty="0">
                <a:latin typeface="Times"/>
                <a:cs typeface="Times"/>
              </a:rPr>
              <a:t>] </a:t>
            </a:r>
            <a:r>
              <a:rPr lang="fr-FR" sz="1400" b="1" dirty="0" err="1">
                <a:latin typeface="Times"/>
                <a:cs typeface="Times"/>
              </a:rPr>
              <a:t>pM</a:t>
            </a:r>
            <a:endParaRPr lang="fr-FR" sz="1400" b="1" dirty="0">
              <a:latin typeface="Times"/>
              <a:cs typeface="Times"/>
            </a:endParaRPr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 rot="18882146">
            <a:off x="4333144" y="521512"/>
            <a:ext cx="60328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10000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 rot="18882146">
            <a:off x="4109573" y="521512"/>
            <a:ext cx="60328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7500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 rot="18882146">
            <a:off x="3859941" y="521512"/>
            <a:ext cx="60328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 dirty="0">
                <a:latin typeface="Times"/>
                <a:cs typeface="Times"/>
              </a:rPr>
              <a:t>5000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 rot="18882146">
            <a:off x="3586990" y="528002"/>
            <a:ext cx="60328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b="1">
                <a:latin typeface="Times"/>
                <a:cs typeface="Times"/>
              </a:rPr>
              <a:t>2500</a:t>
            </a: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 rot="18882146">
            <a:off x="3362047" y="521512"/>
            <a:ext cx="60328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2000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 rot="18882146">
            <a:off x="3089098" y="521512"/>
            <a:ext cx="60328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1500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 rot="18882146">
            <a:off x="2802432" y="521512"/>
            <a:ext cx="60328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1000</a:t>
            </a:r>
          </a:p>
        </p:txBody>
      </p:sp>
      <p:sp>
        <p:nvSpPr>
          <p:cNvPr id="15" name="Text Box 14"/>
          <p:cNvSpPr txBox="1">
            <a:spLocks noChangeArrowheads="1"/>
          </p:cNvSpPr>
          <p:nvPr/>
        </p:nvSpPr>
        <p:spPr bwMode="auto">
          <a:xfrm rot="18882146">
            <a:off x="2554171" y="521512"/>
            <a:ext cx="60328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800</a:t>
            </a:r>
          </a:p>
        </p:txBody>
      </p:sp>
      <p:sp>
        <p:nvSpPr>
          <p:cNvPr id="16" name="Text Box 15"/>
          <p:cNvSpPr txBox="1">
            <a:spLocks noChangeArrowheads="1"/>
          </p:cNvSpPr>
          <p:nvPr/>
        </p:nvSpPr>
        <p:spPr bwMode="auto">
          <a:xfrm rot="18882146">
            <a:off x="2304539" y="521512"/>
            <a:ext cx="60328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600</a:t>
            </a:r>
          </a:p>
        </p:txBody>
      </p:sp>
      <p:sp>
        <p:nvSpPr>
          <p:cNvPr id="17" name="Text Box 16"/>
          <p:cNvSpPr txBox="1">
            <a:spLocks noChangeArrowheads="1"/>
          </p:cNvSpPr>
          <p:nvPr/>
        </p:nvSpPr>
        <p:spPr bwMode="auto">
          <a:xfrm rot="18882146">
            <a:off x="2056278" y="521512"/>
            <a:ext cx="60328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400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 rot="18882146">
            <a:off x="1808017" y="521512"/>
            <a:ext cx="60328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200</a:t>
            </a:r>
          </a:p>
        </p:txBody>
      </p:sp>
      <p:sp>
        <p:nvSpPr>
          <p:cNvPr id="19" name="Text Box 18"/>
          <p:cNvSpPr txBox="1">
            <a:spLocks noChangeArrowheads="1"/>
          </p:cNvSpPr>
          <p:nvPr/>
        </p:nvSpPr>
        <p:spPr bwMode="auto">
          <a:xfrm rot="18882146">
            <a:off x="1558385" y="521512"/>
            <a:ext cx="60328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100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 rot="18882146">
            <a:off x="1060491" y="521512"/>
            <a:ext cx="60328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25</a:t>
            </a:r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 rot="18882146">
            <a:off x="787542" y="528002"/>
            <a:ext cx="60328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b="1">
                <a:latin typeface="Times"/>
                <a:cs typeface="Times"/>
              </a:rPr>
              <a:t>0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 rot="18882146">
            <a:off x="1285435" y="521512"/>
            <a:ext cx="603283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50</a:t>
            </a:r>
          </a:p>
        </p:txBody>
      </p:sp>
      <p:sp>
        <p:nvSpPr>
          <p:cNvPr id="23" name="Text Box 22"/>
          <p:cNvSpPr txBox="1">
            <a:spLocks noChangeArrowheads="1"/>
          </p:cNvSpPr>
          <p:nvPr/>
        </p:nvSpPr>
        <p:spPr bwMode="auto">
          <a:xfrm rot="18882146">
            <a:off x="4582777" y="528002"/>
            <a:ext cx="60328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000" b="1">
                <a:latin typeface="Times"/>
                <a:cs typeface="Times"/>
              </a:rPr>
              <a:t>25000</a:t>
            </a: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 rot="18882146">
            <a:off x="4831038" y="522717"/>
            <a:ext cx="60328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50000</a:t>
            </a:r>
          </a:p>
        </p:txBody>
      </p:sp>
      <p:sp>
        <p:nvSpPr>
          <p:cNvPr id="25" name="Text Box 24"/>
          <p:cNvSpPr txBox="1">
            <a:spLocks noChangeArrowheads="1"/>
          </p:cNvSpPr>
          <p:nvPr/>
        </p:nvSpPr>
        <p:spPr bwMode="auto">
          <a:xfrm rot="18882146">
            <a:off x="5105359" y="522717"/>
            <a:ext cx="60328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100000</a:t>
            </a:r>
          </a:p>
        </p:txBody>
      </p:sp>
      <p:sp>
        <p:nvSpPr>
          <p:cNvPr id="28" name="Text Box 28"/>
          <p:cNvSpPr txBox="1">
            <a:spLocks noChangeArrowheads="1"/>
          </p:cNvSpPr>
          <p:nvPr/>
        </p:nvSpPr>
        <p:spPr bwMode="auto">
          <a:xfrm>
            <a:off x="5527314" y="1651820"/>
            <a:ext cx="1468990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400" dirty="0" err="1" smtClean="0">
                <a:latin typeface="Times"/>
                <a:cs typeface="Times"/>
              </a:rPr>
              <a:t>Hfq</a:t>
            </a:r>
            <a:r>
              <a:rPr lang="fr-FR" sz="1400" dirty="0" err="1">
                <a:latin typeface="Times"/>
                <a:cs typeface="Times"/>
              </a:rPr>
              <a:t>-</a:t>
            </a:r>
            <a:r>
              <a:rPr lang="fr-FR" sz="1400" dirty="0" err="1" smtClean="0">
                <a:latin typeface="Times"/>
                <a:cs typeface="Times"/>
              </a:rPr>
              <a:t>SraG</a:t>
            </a:r>
            <a:endParaRPr lang="fr-FR" sz="1400" dirty="0">
              <a:latin typeface="Times"/>
              <a:cs typeface="Times"/>
            </a:endParaRPr>
          </a:p>
        </p:txBody>
      </p:sp>
      <p:sp>
        <p:nvSpPr>
          <p:cNvPr id="29" name="Text Box 29"/>
          <p:cNvSpPr txBox="1">
            <a:spLocks noChangeArrowheads="1"/>
          </p:cNvSpPr>
          <p:nvPr/>
        </p:nvSpPr>
        <p:spPr bwMode="auto">
          <a:xfrm>
            <a:off x="5428992" y="2586520"/>
            <a:ext cx="146899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600" b="1" dirty="0" smtClean="0">
                <a:latin typeface="Times"/>
                <a:cs typeface="Times"/>
              </a:rPr>
              <a:t>*</a:t>
            </a:r>
            <a:endParaRPr lang="fr-FR" sz="1600" b="1" dirty="0">
              <a:latin typeface="Times"/>
              <a:cs typeface="Times"/>
            </a:endParaRPr>
          </a:p>
        </p:txBody>
      </p:sp>
      <p:pic>
        <p:nvPicPr>
          <p:cNvPr id="31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78" t="22824" r="17063" b="43468"/>
          <a:stretch/>
        </p:blipFill>
        <p:spPr bwMode="auto">
          <a:xfrm flipH="1">
            <a:off x="719033" y="4314319"/>
            <a:ext cx="4808279" cy="24371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2483782" y="3546815"/>
            <a:ext cx="145619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fr-FR" sz="1400" b="1" dirty="0" smtClean="0">
                <a:latin typeface="Times"/>
                <a:cs typeface="Times"/>
              </a:rPr>
              <a:t>[</a:t>
            </a:r>
            <a:r>
              <a:rPr lang="fr-FR" sz="1400" b="1" dirty="0" err="1">
                <a:latin typeface="Times"/>
                <a:cs typeface="Times"/>
              </a:rPr>
              <a:t>H</a:t>
            </a:r>
            <a:r>
              <a:rPr lang="fr-FR" sz="1400" b="1" dirty="0" err="1" smtClean="0">
                <a:latin typeface="Times"/>
                <a:cs typeface="Times"/>
              </a:rPr>
              <a:t>fq</a:t>
            </a:r>
            <a:r>
              <a:rPr lang="fr-FR" sz="1400" b="1" dirty="0">
                <a:latin typeface="Times"/>
                <a:cs typeface="Times"/>
              </a:rPr>
              <a:t>] </a:t>
            </a:r>
            <a:r>
              <a:rPr lang="fr-FR" sz="1400" b="1" dirty="0" err="1">
                <a:latin typeface="Times"/>
                <a:cs typeface="Times"/>
              </a:rPr>
              <a:t>pM</a:t>
            </a:r>
            <a:endParaRPr lang="fr-FR" sz="1400" b="1" dirty="0">
              <a:latin typeface="Times"/>
              <a:cs typeface="Times"/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 rot="18882146">
            <a:off x="4253083" y="3927087"/>
            <a:ext cx="58277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10000</a:t>
            </a:r>
          </a:p>
        </p:txBody>
      </p:sp>
      <p:sp>
        <p:nvSpPr>
          <p:cNvPr id="35" name="Text Box 8"/>
          <p:cNvSpPr txBox="1">
            <a:spLocks noChangeArrowheads="1"/>
          </p:cNvSpPr>
          <p:nvPr/>
        </p:nvSpPr>
        <p:spPr bwMode="auto">
          <a:xfrm rot="18882146">
            <a:off x="4031459" y="3927087"/>
            <a:ext cx="58277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7500</a:t>
            </a:r>
          </a:p>
        </p:txBody>
      </p:sp>
      <p:sp>
        <p:nvSpPr>
          <p:cNvPr id="36" name="Text Box 9"/>
          <p:cNvSpPr txBox="1">
            <a:spLocks noChangeArrowheads="1"/>
          </p:cNvSpPr>
          <p:nvPr/>
        </p:nvSpPr>
        <p:spPr bwMode="auto">
          <a:xfrm rot="18882146">
            <a:off x="3784001" y="3927087"/>
            <a:ext cx="58277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5000</a:t>
            </a:r>
          </a:p>
        </p:txBody>
      </p:sp>
      <p:sp>
        <p:nvSpPr>
          <p:cNvPr id="37" name="Text Box 10"/>
          <p:cNvSpPr txBox="1">
            <a:spLocks noChangeArrowheads="1"/>
          </p:cNvSpPr>
          <p:nvPr/>
        </p:nvSpPr>
        <p:spPr bwMode="auto">
          <a:xfrm rot="18882146">
            <a:off x="3513428" y="3925924"/>
            <a:ext cx="58277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2500</a:t>
            </a:r>
          </a:p>
        </p:txBody>
      </p:sp>
      <p:sp>
        <p:nvSpPr>
          <p:cNvPr id="38" name="Text Box 11"/>
          <p:cNvSpPr txBox="1">
            <a:spLocks noChangeArrowheads="1"/>
          </p:cNvSpPr>
          <p:nvPr/>
        </p:nvSpPr>
        <p:spPr bwMode="auto">
          <a:xfrm rot="18882146">
            <a:off x="3290444" y="3927087"/>
            <a:ext cx="58277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2000</a:t>
            </a:r>
          </a:p>
        </p:txBody>
      </p:sp>
      <p:sp>
        <p:nvSpPr>
          <p:cNvPr id="39" name="Text Box 12"/>
          <p:cNvSpPr txBox="1">
            <a:spLocks noChangeArrowheads="1"/>
          </p:cNvSpPr>
          <p:nvPr/>
        </p:nvSpPr>
        <p:spPr bwMode="auto">
          <a:xfrm rot="18882146">
            <a:off x="3019872" y="3927087"/>
            <a:ext cx="58277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1500</a:t>
            </a:r>
          </a:p>
        </p:txBody>
      </p:sp>
      <p:sp>
        <p:nvSpPr>
          <p:cNvPr id="40" name="Text Box 13"/>
          <p:cNvSpPr txBox="1">
            <a:spLocks noChangeArrowheads="1"/>
          </p:cNvSpPr>
          <p:nvPr/>
        </p:nvSpPr>
        <p:spPr bwMode="auto">
          <a:xfrm rot="18882146">
            <a:off x="2735703" y="3927087"/>
            <a:ext cx="58277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1000</a:t>
            </a:r>
          </a:p>
        </p:txBody>
      </p:sp>
      <p:sp>
        <p:nvSpPr>
          <p:cNvPr id="41" name="Text Box 14"/>
          <p:cNvSpPr txBox="1">
            <a:spLocks noChangeArrowheads="1"/>
          </p:cNvSpPr>
          <p:nvPr/>
        </p:nvSpPr>
        <p:spPr bwMode="auto">
          <a:xfrm rot="18882146">
            <a:off x="2489605" y="3927087"/>
            <a:ext cx="58277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 dirty="0">
                <a:latin typeface="Times"/>
                <a:cs typeface="Times"/>
              </a:rPr>
              <a:t>800</a:t>
            </a:r>
          </a:p>
        </p:txBody>
      </p:sp>
      <p:sp>
        <p:nvSpPr>
          <p:cNvPr id="42" name="Text Box 15"/>
          <p:cNvSpPr txBox="1">
            <a:spLocks noChangeArrowheads="1"/>
          </p:cNvSpPr>
          <p:nvPr/>
        </p:nvSpPr>
        <p:spPr bwMode="auto">
          <a:xfrm rot="18882146">
            <a:off x="2242147" y="3927087"/>
            <a:ext cx="58277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600</a:t>
            </a:r>
          </a:p>
        </p:txBody>
      </p:sp>
      <p:sp>
        <p:nvSpPr>
          <p:cNvPr id="43" name="Text Box 16"/>
          <p:cNvSpPr txBox="1">
            <a:spLocks noChangeArrowheads="1"/>
          </p:cNvSpPr>
          <p:nvPr/>
        </p:nvSpPr>
        <p:spPr bwMode="auto">
          <a:xfrm rot="18882146">
            <a:off x="1996048" y="3927087"/>
            <a:ext cx="58277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400</a:t>
            </a:r>
          </a:p>
        </p:txBody>
      </p:sp>
      <p:sp>
        <p:nvSpPr>
          <p:cNvPr id="44" name="Text Box 17"/>
          <p:cNvSpPr txBox="1">
            <a:spLocks noChangeArrowheads="1"/>
          </p:cNvSpPr>
          <p:nvPr/>
        </p:nvSpPr>
        <p:spPr bwMode="auto">
          <a:xfrm rot="18882146">
            <a:off x="1749950" y="3927087"/>
            <a:ext cx="58277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 dirty="0">
                <a:latin typeface="Times"/>
                <a:cs typeface="Times"/>
              </a:rPr>
              <a:t>200</a:t>
            </a:r>
          </a:p>
        </p:txBody>
      </p:sp>
      <p:sp>
        <p:nvSpPr>
          <p:cNvPr id="45" name="Text Box 18"/>
          <p:cNvSpPr txBox="1">
            <a:spLocks noChangeArrowheads="1"/>
          </p:cNvSpPr>
          <p:nvPr/>
        </p:nvSpPr>
        <p:spPr bwMode="auto">
          <a:xfrm rot="18882146">
            <a:off x="1423117" y="3927087"/>
            <a:ext cx="58277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 dirty="0">
                <a:latin typeface="Times"/>
                <a:cs typeface="Times"/>
              </a:rPr>
              <a:t>100</a:t>
            </a:r>
          </a:p>
        </p:txBody>
      </p:sp>
      <p:sp>
        <p:nvSpPr>
          <p:cNvPr id="46" name="Text Box 19"/>
          <p:cNvSpPr txBox="1">
            <a:spLocks noChangeArrowheads="1"/>
          </p:cNvSpPr>
          <p:nvPr/>
        </p:nvSpPr>
        <p:spPr bwMode="auto">
          <a:xfrm rot="18882146">
            <a:off x="929561" y="3927087"/>
            <a:ext cx="58277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 dirty="0">
                <a:latin typeface="Times"/>
                <a:cs typeface="Times"/>
              </a:rPr>
              <a:t>25</a:t>
            </a:r>
          </a:p>
        </p:txBody>
      </p:sp>
      <p:sp>
        <p:nvSpPr>
          <p:cNvPr id="47" name="Text Box 20"/>
          <p:cNvSpPr txBox="1">
            <a:spLocks noChangeArrowheads="1"/>
          </p:cNvSpPr>
          <p:nvPr/>
        </p:nvSpPr>
        <p:spPr bwMode="auto">
          <a:xfrm rot="18882146">
            <a:off x="738364" y="3925924"/>
            <a:ext cx="58277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0</a:t>
            </a:r>
          </a:p>
        </p:txBody>
      </p:sp>
      <p:sp>
        <p:nvSpPr>
          <p:cNvPr id="48" name="Text Box 21"/>
          <p:cNvSpPr txBox="1">
            <a:spLocks noChangeArrowheads="1"/>
          </p:cNvSpPr>
          <p:nvPr/>
        </p:nvSpPr>
        <p:spPr bwMode="auto">
          <a:xfrm rot="18882146">
            <a:off x="1231920" y="3927087"/>
            <a:ext cx="58277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50</a:t>
            </a:r>
          </a:p>
        </p:txBody>
      </p:sp>
      <p:sp>
        <p:nvSpPr>
          <p:cNvPr id="49" name="Text Box 22"/>
          <p:cNvSpPr txBox="1">
            <a:spLocks noChangeArrowheads="1"/>
          </p:cNvSpPr>
          <p:nvPr/>
        </p:nvSpPr>
        <p:spPr bwMode="auto">
          <a:xfrm rot="18882146">
            <a:off x="4500541" y="3925924"/>
            <a:ext cx="58277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25000</a:t>
            </a:r>
          </a:p>
        </p:txBody>
      </p:sp>
      <p:sp>
        <p:nvSpPr>
          <p:cNvPr id="50" name="Text Box 23"/>
          <p:cNvSpPr txBox="1">
            <a:spLocks noChangeArrowheads="1"/>
          </p:cNvSpPr>
          <p:nvPr/>
        </p:nvSpPr>
        <p:spPr bwMode="auto">
          <a:xfrm rot="18882146">
            <a:off x="4746639" y="3928251"/>
            <a:ext cx="58277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>
                <a:latin typeface="Times"/>
                <a:cs typeface="Times"/>
              </a:rPr>
              <a:t>50000</a:t>
            </a:r>
          </a:p>
        </p:txBody>
      </p:sp>
      <p:sp>
        <p:nvSpPr>
          <p:cNvPr id="51" name="Text Box 24"/>
          <p:cNvSpPr txBox="1">
            <a:spLocks noChangeArrowheads="1"/>
          </p:cNvSpPr>
          <p:nvPr/>
        </p:nvSpPr>
        <p:spPr bwMode="auto">
          <a:xfrm rot="18882146">
            <a:off x="4974649" y="3830878"/>
            <a:ext cx="902036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100" b="1" dirty="0">
                <a:latin typeface="Times"/>
                <a:cs typeface="Times"/>
              </a:rPr>
              <a:t>100000</a:t>
            </a:r>
          </a:p>
        </p:txBody>
      </p:sp>
      <p:sp>
        <p:nvSpPr>
          <p:cNvPr id="54" name="Text Box 28"/>
          <p:cNvSpPr txBox="1">
            <a:spLocks noChangeArrowheads="1"/>
          </p:cNvSpPr>
          <p:nvPr/>
        </p:nvSpPr>
        <p:spPr bwMode="auto">
          <a:xfrm>
            <a:off x="5581783" y="5295352"/>
            <a:ext cx="1456195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400" dirty="0" err="1">
                <a:latin typeface="Times"/>
                <a:cs typeface="Times"/>
              </a:rPr>
              <a:t>Hfq</a:t>
            </a:r>
            <a:r>
              <a:rPr lang="fr-FR" sz="1400" dirty="0">
                <a:latin typeface="Times"/>
                <a:cs typeface="Times"/>
              </a:rPr>
              <a:t>-</a:t>
            </a:r>
            <a:r>
              <a:rPr lang="fr-FR" sz="1400" dirty="0" err="1">
                <a:latin typeface="Times"/>
                <a:cs typeface="Times"/>
              </a:rPr>
              <a:t>SraG</a:t>
            </a:r>
            <a:r>
              <a:rPr lang="fr-FR" sz="1400" dirty="0">
                <a:latin typeface="Times"/>
                <a:cs typeface="Times"/>
              </a:rPr>
              <a:t>-</a:t>
            </a:r>
            <a:r>
              <a:rPr lang="fr-FR" sz="1400" dirty="0" smtClean="0">
                <a:latin typeface="Times"/>
                <a:cs typeface="Times"/>
              </a:rPr>
              <a:t>S</a:t>
            </a:r>
            <a:endParaRPr lang="fr-FR" sz="1400" dirty="0">
              <a:latin typeface="Times"/>
              <a:cs typeface="Times"/>
            </a:endParaRPr>
          </a:p>
        </p:txBody>
      </p:sp>
      <p:sp>
        <p:nvSpPr>
          <p:cNvPr id="55" name="Text Box 29"/>
          <p:cNvSpPr txBox="1">
            <a:spLocks noChangeArrowheads="1"/>
          </p:cNvSpPr>
          <p:nvPr/>
        </p:nvSpPr>
        <p:spPr bwMode="auto">
          <a:xfrm>
            <a:off x="5428992" y="6171112"/>
            <a:ext cx="145619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fr-FR" sz="1600" b="1" dirty="0" smtClean="0">
                <a:latin typeface="Times"/>
                <a:cs typeface="Times"/>
              </a:rPr>
              <a:t>*</a:t>
            </a:r>
            <a:endParaRPr lang="fr-FR" sz="1600" b="1" dirty="0">
              <a:latin typeface="Times"/>
              <a:cs typeface="Times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339445" y="7923708"/>
            <a:ext cx="62391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200" dirty="0" smtClean="0">
                <a:latin typeface="Times"/>
                <a:cs typeface="Times"/>
              </a:rPr>
              <a:t>Figure S6; Band shift analysis of </a:t>
            </a:r>
            <a:r>
              <a:rPr lang="en-US" sz="1200" dirty="0" err="1" smtClean="0">
                <a:latin typeface="Times"/>
                <a:cs typeface="Times"/>
              </a:rPr>
              <a:t>Hfq</a:t>
            </a:r>
            <a:r>
              <a:rPr lang="en-US" sz="1200" dirty="0" smtClean="0">
                <a:latin typeface="Times"/>
                <a:cs typeface="Times"/>
              </a:rPr>
              <a:t> binding to </a:t>
            </a:r>
            <a:r>
              <a:rPr lang="en-US" sz="1200" dirty="0" err="1" smtClean="0">
                <a:latin typeface="Times"/>
                <a:cs typeface="Times"/>
              </a:rPr>
              <a:t>SraGs</a:t>
            </a:r>
            <a:r>
              <a:rPr lang="en-US" sz="1200" dirty="0" smtClean="0">
                <a:latin typeface="Times"/>
                <a:cs typeface="Times"/>
              </a:rPr>
              <a:t>.</a:t>
            </a:r>
          </a:p>
          <a:p>
            <a:pPr algn="just"/>
            <a:r>
              <a:rPr lang="en-US" sz="1200" dirty="0" smtClean="0">
                <a:latin typeface="Times"/>
                <a:cs typeface="Times"/>
              </a:rPr>
              <a:t>50pM of 5’-end labeled  </a:t>
            </a:r>
            <a:r>
              <a:rPr lang="en-US" sz="1200" dirty="0" err="1" smtClean="0">
                <a:latin typeface="Times"/>
                <a:cs typeface="Times"/>
              </a:rPr>
              <a:t>SraG</a:t>
            </a:r>
            <a:r>
              <a:rPr lang="en-US" sz="1200" dirty="0" smtClean="0">
                <a:latin typeface="Times"/>
                <a:cs typeface="Times"/>
              </a:rPr>
              <a:t> (A) and </a:t>
            </a:r>
            <a:r>
              <a:rPr lang="en-US" sz="1200" dirty="0" err="1" smtClean="0">
                <a:latin typeface="Times"/>
                <a:cs typeface="Times"/>
              </a:rPr>
              <a:t>SraG</a:t>
            </a:r>
            <a:r>
              <a:rPr lang="en-US" sz="1200" dirty="0" smtClean="0">
                <a:latin typeface="Times"/>
                <a:cs typeface="Times"/>
              </a:rPr>
              <a:t>-S (B) transcripts were incubated with increasing amount of </a:t>
            </a:r>
            <a:r>
              <a:rPr lang="en-US" sz="1200" dirty="0" err="1" smtClean="0">
                <a:latin typeface="Times"/>
                <a:cs typeface="Times"/>
              </a:rPr>
              <a:t>Hfq</a:t>
            </a:r>
            <a:r>
              <a:rPr lang="en-US" sz="1200" dirty="0">
                <a:latin typeface="Times"/>
                <a:cs typeface="Times"/>
              </a:rPr>
              <a:t> </a:t>
            </a:r>
            <a:r>
              <a:rPr lang="en-US" sz="1200" dirty="0" smtClean="0">
                <a:latin typeface="Times"/>
                <a:cs typeface="Times"/>
              </a:rPr>
              <a:t>(0 to 100000pM). Free form of each </a:t>
            </a:r>
            <a:r>
              <a:rPr lang="en-US" sz="1200" dirty="0" err="1" smtClean="0">
                <a:latin typeface="Times"/>
                <a:cs typeface="Times"/>
              </a:rPr>
              <a:t>SraG</a:t>
            </a:r>
            <a:r>
              <a:rPr lang="en-US" sz="1200" dirty="0" smtClean="0">
                <a:latin typeface="Times"/>
                <a:cs typeface="Times"/>
              </a:rPr>
              <a:t> are annotated with a star (*), and </a:t>
            </a:r>
            <a:r>
              <a:rPr lang="en-US" sz="1200" dirty="0" err="1" smtClean="0">
                <a:latin typeface="Times"/>
                <a:cs typeface="Times"/>
              </a:rPr>
              <a:t>Hfq</a:t>
            </a:r>
            <a:r>
              <a:rPr lang="en-US" sz="1200" dirty="0" smtClean="0">
                <a:latin typeface="Times"/>
                <a:cs typeface="Times"/>
              </a:rPr>
              <a:t>-RNA complexes with bracket. The </a:t>
            </a:r>
            <a:r>
              <a:rPr lang="en-US" sz="1200" dirty="0" err="1" smtClean="0">
                <a:latin typeface="Times"/>
                <a:cs typeface="Times"/>
              </a:rPr>
              <a:t>Kds</a:t>
            </a:r>
            <a:r>
              <a:rPr lang="en-US" sz="1200" dirty="0" smtClean="0">
                <a:latin typeface="Times"/>
                <a:cs typeface="Times"/>
              </a:rPr>
              <a:t> are calculated </a:t>
            </a:r>
            <a:r>
              <a:rPr lang="en-US" sz="1200" smtClean="0">
                <a:latin typeface="Times"/>
                <a:cs typeface="Times"/>
              </a:rPr>
              <a:t>as mentioned </a:t>
            </a:r>
            <a:r>
              <a:rPr lang="en-US" sz="1200" dirty="0" smtClean="0">
                <a:latin typeface="Times"/>
                <a:cs typeface="Times"/>
              </a:rPr>
              <a:t>in </a:t>
            </a:r>
            <a:r>
              <a:rPr lang="en-US" sz="1200" i="1" dirty="0" smtClean="0">
                <a:latin typeface="Times"/>
                <a:cs typeface="Times"/>
              </a:rPr>
              <a:t>supplementary materials and methods </a:t>
            </a:r>
            <a:r>
              <a:rPr lang="en-US" sz="1200" dirty="0" smtClean="0">
                <a:latin typeface="Times"/>
                <a:cs typeface="Times"/>
              </a:rPr>
              <a:t>and indicated at the bottom of each gel. </a:t>
            </a:r>
            <a:endParaRPr lang="en-US" sz="1200" dirty="0">
              <a:latin typeface="Times"/>
              <a:cs typeface="Times"/>
            </a:endParaRPr>
          </a:p>
        </p:txBody>
      </p:sp>
      <p:sp>
        <p:nvSpPr>
          <p:cNvPr id="58" name="ZoneTexte 57"/>
          <p:cNvSpPr txBox="1"/>
          <p:nvPr/>
        </p:nvSpPr>
        <p:spPr>
          <a:xfrm>
            <a:off x="200890" y="3586672"/>
            <a:ext cx="40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latin typeface="Times"/>
                <a:cs typeface="Times"/>
              </a:rPr>
              <a:t>B</a:t>
            </a:r>
            <a:endParaRPr lang="fr-FR" b="1" i="1" dirty="0">
              <a:latin typeface="Times"/>
              <a:cs typeface="Times"/>
            </a:endParaRPr>
          </a:p>
        </p:txBody>
      </p:sp>
      <p:sp>
        <p:nvSpPr>
          <p:cNvPr id="59" name="ZoneTexte 58"/>
          <p:cNvSpPr txBox="1"/>
          <p:nvPr/>
        </p:nvSpPr>
        <p:spPr>
          <a:xfrm>
            <a:off x="200890" y="167765"/>
            <a:ext cx="400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latin typeface="Times"/>
                <a:cs typeface="Times"/>
              </a:rPr>
              <a:t>A</a:t>
            </a:r>
            <a:endParaRPr lang="fr-FR" b="1" i="1" dirty="0">
              <a:latin typeface="Times"/>
              <a:cs typeface="Times"/>
            </a:endParaRPr>
          </a:p>
        </p:txBody>
      </p:sp>
      <p:sp>
        <p:nvSpPr>
          <p:cNvPr id="60" name="Accolade fermante 59"/>
          <p:cNvSpPr/>
          <p:nvPr/>
        </p:nvSpPr>
        <p:spPr>
          <a:xfrm>
            <a:off x="5428992" y="1269940"/>
            <a:ext cx="175512" cy="1145968"/>
          </a:xfrm>
          <a:prstGeom prst="rightBrac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Accolade fermante 60"/>
          <p:cNvSpPr/>
          <p:nvPr/>
        </p:nvSpPr>
        <p:spPr>
          <a:xfrm>
            <a:off x="5428992" y="4922853"/>
            <a:ext cx="175512" cy="1145968"/>
          </a:xfrm>
          <a:prstGeom prst="rightBrace">
            <a:avLst/>
          </a:prstGeom>
          <a:ln w="190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Line 5"/>
          <p:cNvSpPr>
            <a:spLocks noChangeShapeType="1"/>
          </p:cNvSpPr>
          <p:nvPr/>
        </p:nvSpPr>
        <p:spPr bwMode="auto">
          <a:xfrm>
            <a:off x="725405" y="3856427"/>
            <a:ext cx="4782784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en-US" sz="1100" b="1">
              <a:latin typeface="Times"/>
              <a:cs typeface="Times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210143" y="6633783"/>
            <a:ext cx="1638454" cy="41785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smtClean="0">
                <a:solidFill>
                  <a:schemeClr val="tx1"/>
                </a:solidFill>
                <a:latin typeface="Times"/>
                <a:cs typeface="Times"/>
              </a:rPr>
              <a:t>Kd</a:t>
            </a:r>
            <a:r>
              <a:rPr lang="en-US" sz="1400" baseline="-25000" dirty="0" smtClean="0">
                <a:solidFill>
                  <a:schemeClr val="tx1"/>
                </a:solidFill>
                <a:latin typeface="Times"/>
                <a:cs typeface="Times"/>
              </a:rPr>
              <a:t>SraG-S</a:t>
            </a:r>
            <a:r>
              <a:rPr lang="en-US" sz="1400" dirty="0" smtClean="0">
                <a:solidFill>
                  <a:schemeClr val="tx1"/>
                </a:solidFill>
                <a:latin typeface="Times"/>
                <a:cs typeface="Times"/>
              </a:rPr>
              <a:t>=1.08nM</a:t>
            </a:r>
            <a:endParaRPr lang="en-US" sz="1400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87717" y="3026827"/>
            <a:ext cx="5110757" cy="52227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4311743" y="2929454"/>
            <a:ext cx="1354736" cy="41785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400" dirty="0" err="1" smtClean="0">
                <a:solidFill>
                  <a:schemeClr val="tx1"/>
                </a:solidFill>
                <a:latin typeface="Times"/>
                <a:cs typeface="Times"/>
              </a:rPr>
              <a:t>Kd</a:t>
            </a:r>
            <a:r>
              <a:rPr lang="en-US" sz="1400" baseline="-25000" dirty="0" err="1" smtClean="0">
                <a:solidFill>
                  <a:schemeClr val="tx1"/>
                </a:solidFill>
                <a:latin typeface="Times"/>
                <a:cs typeface="Times"/>
              </a:rPr>
              <a:t>SraG</a:t>
            </a:r>
            <a:r>
              <a:rPr lang="en-US" sz="1400" dirty="0" smtClean="0">
                <a:solidFill>
                  <a:schemeClr val="tx1"/>
                </a:solidFill>
                <a:latin typeface="Times"/>
                <a:cs typeface="Times"/>
              </a:rPr>
              <a:t>=0.49nM</a:t>
            </a:r>
            <a:endParaRPr lang="en-US" sz="1400" dirty="0">
              <a:solidFill>
                <a:schemeClr val="tx1"/>
              </a:solidFill>
              <a:latin typeface="Times"/>
              <a:cs typeface="Times"/>
            </a:endParaRPr>
          </a:p>
        </p:txBody>
      </p:sp>
      <p:sp>
        <p:nvSpPr>
          <p:cNvPr id="68" name="Rectangle 67"/>
          <p:cNvSpPr/>
          <p:nvPr/>
        </p:nvSpPr>
        <p:spPr>
          <a:xfrm rot="16200000">
            <a:off x="-674914" y="1670083"/>
            <a:ext cx="2265622" cy="522273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ZoneTexte 62"/>
          <p:cNvSpPr txBox="1"/>
          <p:nvPr/>
        </p:nvSpPr>
        <p:spPr>
          <a:xfrm>
            <a:off x="2806014" y="7256724"/>
            <a:ext cx="121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latin typeface="Times New Roman"/>
                <a:cs typeface="Times New Roman"/>
              </a:rPr>
              <a:t>Figure S6</a:t>
            </a:r>
            <a:endParaRPr lang="fr-FR" b="1" i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443207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" y="304800"/>
            <a:ext cx="6858000" cy="643508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955695" y="6883400"/>
            <a:ext cx="1218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i="1" dirty="0" smtClean="0">
                <a:latin typeface="Times New Roman"/>
                <a:cs typeface="Times New Roman"/>
              </a:rPr>
              <a:t>Figure S7</a:t>
            </a:r>
            <a:endParaRPr lang="fr-FR" b="1" i="1" dirty="0">
              <a:latin typeface="Times New Roman"/>
              <a:cs typeface="Times New Roman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266701" y="7466736"/>
            <a:ext cx="63626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Figure 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S7;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Effect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of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SraG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and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SraG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-S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overproduction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on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protein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synthesis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  <a:p>
            <a:pPr algn="just"/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Cultures of MG1655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transformed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by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pBR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lane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1),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pBRSraG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lane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2) and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pBRSraG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-S (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lane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3)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were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grown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in LB medium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until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mid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-log phase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then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IPTG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was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added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to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induce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raG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and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raG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-S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overexpression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time 0).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Samples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were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withdrawn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at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the 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times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indicated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and 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pulse-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labelled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for 1 min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with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a mixture of radioactive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methionine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and </a:t>
            </a:r>
            <a:r>
              <a:rPr lang="fr-FR" sz="1200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cysteine</a:t>
            </a:r>
            <a:r>
              <a:rPr lang="fr-FR" sz="1200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The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protein-synthesizing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capacity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of the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samples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was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monitored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after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1, 3, 5, 7, 9, 14, 19 and 24 min of induction. Soluble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proteins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were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analyzed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on SDS-PAGE.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Left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panel;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Coomassie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blue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staining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Right panel; </a:t>
            </a:r>
            <a:r>
              <a:rPr lang="fr-FR" sz="12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autoradiograph</a:t>
            </a:r>
            <a:r>
              <a:rPr lang="fr-FR" sz="12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endParaRPr lang="fr-FR" sz="12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55782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par défaut">
  <a:themeElements>
    <a:clrScheme name="Sillage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Thème par défaut.thmx</Template>
  <TotalTime>4531</TotalTime>
  <Words>1940</Words>
  <Application>Microsoft Macintosh PowerPoint</Application>
  <PresentationFormat>Présentation à l'écran (4:3)</PresentationFormat>
  <Paragraphs>336</Paragraphs>
  <Slides>11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2" baseType="lpstr">
      <vt:lpstr>Thème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IBPC-CNRS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Eliane Hajnsdorf</dc:creator>
  <cp:lastModifiedBy>Eliane Hajnsdorf</cp:lastModifiedBy>
  <cp:revision>145</cp:revision>
  <cp:lastPrinted>2015-06-10T09:13:21Z</cp:lastPrinted>
  <dcterms:created xsi:type="dcterms:W3CDTF">2014-09-20T06:28:10Z</dcterms:created>
  <dcterms:modified xsi:type="dcterms:W3CDTF">2016-06-17T15:03:40Z</dcterms:modified>
</cp:coreProperties>
</file>