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424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8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4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2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2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7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0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3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5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3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6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755FE-8169-7A4F-845D-6C6E2DCA938C}" type="datetimeFigureOut">
              <a:rPr lang="en-US" smtClean="0"/>
              <a:t>09/12/13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F2928-6968-DC4C-B6DA-9F712186B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7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6" Type="http://schemas.openxmlformats.org/officeDocument/2006/relationships/image" Target="../media/image9.emf"/><Relationship Id="rId7" Type="http://schemas.openxmlformats.org/officeDocument/2006/relationships/image" Target="../media/image10.emf"/><Relationship Id="rId8" Type="http://schemas.openxmlformats.org/officeDocument/2006/relationships/image" Target="../media/image11.emf"/><Relationship Id="rId9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9275" y="1109664"/>
            <a:ext cx="325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A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49275" y="1979613"/>
            <a:ext cx="3140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B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342901" y="198437"/>
            <a:ext cx="11541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2000" b="1" dirty="0">
                <a:cs typeface="+mn-cs"/>
              </a:rPr>
              <a:t>Figure S1</a:t>
            </a:r>
          </a:p>
        </p:txBody>
      </p:sp>
      <p:pic>
        <p:nvPicPr>
          <p:cNvPr id="18436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27089"/>
            <a:ext cx="2260600" cy="1123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538" y="4284663"/>
            <a:ext cx="1879600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701" y="4284663"/>
            <a:ext cx="1879600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CuadroTexto 10"/>
          <p:cNvSpPr txBox="1">
            <a:spLocks noChangeArrowheads="1"/>
          </p:cNvSpPr>
          <p:nvPr/>
        </p:nvSpPr>
        <p:spPr bwMode="auto">
          <a:xfrm>
            <a:off x="1895300" y="4327526"/>
            <a:ext cx="69073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/>
            <a:r>
              <a:rPr lang="es-ES" sz="1000" b="1"/>
              <a:t> pRS425</a:t>
            </a:r>
          </a:p>
        </p:txBody>
      </p:sp>
      <p:sp>
        <p:nvSpPr>
          <p:cNvPr id="18440" name="CuadroTexto 10"/>
          <p:cNvSpPr txBox="1">
            <a:spLocks noChangeArrowheads="1"/>
          </p:cNvSpPr>
          <p:nvPr/>
        </p:nvSpPr>
        <p:spPr bwMode="auto">
          <a:xfrm>
            <a:off x="3750019" y="4327526"/>
            <a:ext cx="104740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/>
            <a:r>
              <a:rPr lang="es-ES" sz="1000" b="1"/>
              <a:t>pRS425-</a:t>
            </a:r>
            <a:r>
              <a:rPr lang="es-ES" sz="1000" b="1" i="1"/>
              <a:t>FCP1</a:t>
            </a:r>
          </a:p>
        </p:txBody>
      </p:sp>
      <p:sp>
        <p:nvSpPr>
          <p:cNvPr id="18441" name="CuadroTexto 18"/>
          <p:cNvSpPr txBox="1">
            <a:spLocks noChangeArrowheads="1"/>
          </p:cNvSpPr>
          <p:nvPr/>
        </p:nvSpPr>
        <p:spPr bwMode="auto">
          <a:xfrm rot="-5400000">
            <a:off x="474256" y="4945647"/>
            <a:ext cx="13644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Rpb3p ChIP efficiency</a:t>
            </a:r>
          </a:p>
          <a:p>
            <a:pPr algn="ctr"/>
            <a:r>
              <a:rPr lang="es-ES" sz="800" b="1"/>
              <a:t>(relative to wt promoter)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549276" y="3995739"/>
            <a:ext cx="306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C</a:t>
            </a:r>
          </a:p>
        </p:txBody>
      </p:sp>
      <p:sp>
        <p:nvSpPr>
          <p:cNvPr id="18443" name="CuadroTexto 18"/>
          <p:cNvSpPr txBox="1">
            <a:spLocks noChangeArrowheads="1"/>
          </p:cNvSpPr>
          <p:nvPr/>
        </p:nvSpPr>
        <p:spPr bwMode="auto">
          <a:xfrm rot="-5400000">
            <a:off x="814651" y="2808079"/>
            <a:ext cx="1390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Ser2P / Rpb3p ChIP ratio</a:t>
            </a:r>
          </a:p>
          <a:p>
            <a:pPr algn="ctr"/>
            <a:r>
              <a:rPr lang="es-ES" sz="800" b="1"/>
              <a:t>(relative to wt promoter)</a:t>
            </a:r>
          </a:p>
        </p:txBody>
      </p:sp>
      <p:pic>
        <p:nvPicPr>
          <p:cNvPr id="18444" name="Imagen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2195514"/>
            <a:ext cx="260985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5240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11"/>
          <a:stretch>
            <a:fillRect/>
          </a:stretch>
        </p:blipFill>
        <p:spPr bwMode="auto">
          <a:xfrm>
            <a:off x="620714" y="4556126"/>
            <a:ext cx="2092325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114" y="684213"/>
            <a:ext cx="184467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114" y="2411413"/>
            <a:ext cx="184467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Imagen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6" y="2411413"/>
            <a:ext cx="1843088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Imagen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6" y="684213"/>
            <a:ext cx="1844675" cy="173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CuadroTexto 18"/>
          <p:cNvSpPr txBox="1">
            <a:spLocks noChangeArrowheads="1"/>
          </p:cNvSpPr>
          <p:nvPr/>
        </p:nvSpPr>
        <p:spPr bwMode="auto">
          <a:xfrm rot="-5400000">
            <a:off x="505213" y="1412667"/>
            <a:ext cx="13644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Ser2P ChIP efficiency</a:t>
            </a:r>
          </a:p>
          <a:p>
            <a:pPr algn="ctr"/>
            <a:r>
              <a:rPr lang="es-ES" sz="800" b="1"/>
              <a:t>(relative to wt promoter)</a:t>
            </a:r>
          </a:p>
        </p:txBody>
      </p:sp>
      <p:sp>
        <p:nvSpPr>
          <p:cNvPr id="19463" name="CuadroTexto 10"/>
          <p:cNvSpPr txBox="1">
            <a:spLocks noChangeArrowheads="1"/>
          </p:cNvSpPr>
          <p:nvPr/>
        </p:nvSpPr>
        <p:spPr bwMode="auto">
          <a:xfrm>
            <a:off x="2015476" y="725489"/>
            <a:ext cx="58961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/>
            <a:r>
              <a:rPr lang="es-ES" sz="1000" b="1" i="1"/>
              <a:t> RPB1</a:t>
            </a:r>
          </a:p>
        </p:txBody>
      </p:sp>
      <p:sp>
        <p:nvSpPr>
          <p:cNvPr id="19464" name="CuadroTexto 10"/>
          <p:cNvSpPr txBox="1">
            <a:spLocks noChangeArrowheads="1"/>
          </p:cNvSpPr>
          <p:nvPr/>
        </p:nvSpPr>
        <p:spPr bwMode="auto">
          <a:xfrm>
            <a:off x="3800648" y="725489"/>
            <a:ext cx="9316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/>
            <a:r>
              <a:rPr lang="es-ES" sz="1000" b="1" i="1"/>
              <a:t>rpb1-N488D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42901" y="198437"/>
            <a:ext cx="11541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2000" b="1" dirty="0">
                <a:cs typeface="+mn-cs"/>
              </a:rPr>
              <a:t>Figure S2</a:t>
            </a: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341313" y="755651"/>
            <a:ext cx="325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A</a:t>
            </a: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341314" y="2484439"/>
            <a:ext cx="3140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B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341314" y="3995739"/>
            <a:ext cx="306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C</a:t>
            </a:r>
          </a:p>
        </p:txBody>
      </p:sp>
      <p:sp>
        <p:nvSpPr>
          <p:cNvPr id="19469" name="CuadroTexto 10"/>
          <p:cNvSpPr txBox="1">
            <a:spLocks noChangeArrowheads="1"/>
          </p:cNvSpPr>
          <p:nvPr/>
        </p:nvSpPr>
        <p:spPr bwMode="auto">
          <a:xfrm>
            <a:off x="2015476" y="2454277"/>
            <a:ext cx="58961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/>
            <a:r>
              <a:rPr lang="es-ES" sz="1000" b="1" i="1"/>
              <a:t> RPB1</a:t>
            </a:r>
          </a:p>
        </p:txBody>
      </p:sp>
      <p:sp>
        <p:nvSpPr>
          <p:cNvPr id="19470" name="CuadroTexto 10"/>
          <p:cNvSpPr txBox="1">
            <a:spLocks noChangeArrowheads="1"/>
          </p:cNvSpPr>
          <p:nvPr/>
        </p:nvSpPr>
        <p:spPr bwMode="auto">
          <a:xfrm>
            <a:off x="3800648" y="2454277"/>
            <a:ext cx="9316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/>
            <a:r>
              <a:rPr lang="es-ES" sz="1000" b="1" i="1"/>
              <a:t>rpb1-N488D</a:t>
            </a:r>
          </a:p>
        </p:txBody>
      </p:sp>
      <p:sp>
        <p:nvSpPr>
          <p:cNvPr id="19471" name="CuadroTexto 18"/>
          <p:cNvSpPr txBox="1">
            <a:spLocks noChangeArrowheads="1"/>
          </p:cNvSpPr>
          <p:nvPr/>
        </p:nvSpPr>
        <p:spPr bwMode="auto">
          <a:xfrm rot="-5400000">
            <a:off x="491595" y="3168442"/>
            <a:ext cx="13901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Ser2P / Rpb1p ChIP ratio</a:t>
            </a:r>
          </a:p>
          <a:p>
            <a:pPr algn="ctr"/>
            <a:r>
              <a:rPr lang="es-ES" sz="800" b="1"/>
              <a:t>(relative to wt promoter)</a:t>
            </a:r>
          </a:p>
        </p:txBody>
      </p:sp>
      <p:pic>
        <p:nvPicPr>
          <p:cNvPr id="19472" name="Imagen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93"/>
          <a:stretch>
            <a:fillRect/>
          </a:stretch>
        </p:blipFill>
        <p:spPr bwMode="auto">
          <a:xfrm>
            <a:off x="2428876" y="4543426"/>
            <a:ext cx="21748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Imagen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5808663"/>
            <a:ext cx="1739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4" name="CuadroTexto 18"/>
          <p:cNvSpPr txBox="1">
            <a:spLocks noChangeArrowheads="1"/>
          </p:cNvSpPr>
          <p:nvPr/>
        </p:nvSpPr>
        <p:spPr bwMode="auto">
          <a:xfrm rot="-5400000">
            <a:off x="-387349" y="5148491"/>
            <a:ext cx="18002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Relative Rpb1p occupancy</a:t>
            </a:r>
          </a:p>
        </p:txBody>
      </p:sp>
      <p:pic>
        <p:nvPicPr>
          <p:cNvPr id="19475" name="Imagen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1"/>
          <a:stretch>
            <a:fillRect/>
          </a:stretch>
        </p:blipFill>
        <p:spPr bwMode="auto">
          <a:xfrm>
            <a:off x="4229101" y="4543426"/>
            <a:ext cx="2174875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6" name="Imagen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6" y="5808663"/>
            <a:ext cx="1739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7" name="Imagen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6" y="5808663"/>
            <a:ext cx="1739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3079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4" y="3995737"/>
            <a:ext cx="2463800" cy="1543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42901" y="198437"/>
            <a:ext cx="11541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2000" b="1" dirty="0">
                <a:cs typeface="+mn-cs"/>
              </a:rPr>
              <a:t>Figure S3</a:t>
            </a:r>
          </a:p>
        </p:txBody>
      </p:sp>
      <p:sp>
        <p:nvSpPr>
          <p:cNvPr id="20483" name="CuadroTexto 4"/>
          <p:cNvSpPr txBox="1">
            <a:spLocks noChangeArrowheads="1"/>
          </p:cNvSpPr>
          <p:nvPr/>
        </p:nvSpPr>
        <p:spPr bwMode="auto">
          <a:xfrm rot="-5400000">
            <a:off x="95250" y="1886973"/>
            <a:ext cx="15541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ChIP Fcp1-myc (% Input)</a:t>
            </a:r>
          </a:p>
        </p:txBody>
      </p:sp>
      <p:pic>
        <p:nvPicPr>
          <p:cNvPr id="20484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4" y="971550"/>
            <a:ext cx="4508500" cy="221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ángulo 9"/>
          <p:cNvSpPr>
            <a:spLocks noChangeArrowheads="1"/>
          </p:cNvSpPr>
          <p:nvPr/>
        </p:nvSpPr>
        <p:spPr bwMode="auto">
          <a:xfrm>
            <a:off x="4805363" y="1323975"/>
            <a:ext cx="352425" cy="152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s-ES"/>
          </a:p>
        </p:txBody>
      </p:sp>
      <p:sp>
        <p:nvSpPr>
          <p:cNvPr id="20486" name="Rectángulo 10"/>
          <p:cNvSpPr>
            <a:spLocks noChangeArrowheads="1"/>
          </p:cNvSpPr>
          <p:nvPr/>
        </p:nvSpPr>
        <p:spPr bwMode="auto">
          <a:xfrm>
            <a:off x="5026026" y="1636713"/>
            <a:ext cx="347663" cy="127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s-ES"/>
          </a:p>
        </p:txBody>
      </p:sp>
      <p:sp>
        <p:nvSpPr>
          <p:cNvPr id="20487" name="CuadroTexto 6"/>
          <p:cNvSpPr txBox="1">
            <a:spLocks noChangeArrowheads="1"/>
          </p:cNvSpPr>
          <p:nvPr/>
        </p:nvSpPr>
        <p:spPr bwMode="auto">
          <a:xfrm>
            <a:off x="4718051" y="1273175"/>
            <a:ext cx="48588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800" b="1" i="1"/>
              <a:t>rat1-1</a:t>
            </a:r>
          </a:p>
        </p:txBody>
      </p:sp>
      <p:sp>
        <p:nvSpPr>
          <p:cNvPr id="20488" name="CuadroTexto 8"/>
          <p:cNvSpPr txBox="1">
            <a:spLocks noChangeArrowheads="1"/>
          </p:cNvSpPr>
          <p:nvPr/>
        </p:nvSpPr>
        <p:spPr bwMode="auto">
          <a:xfrm>
            <a:off x="4949825" y="1601788"/>
            <a:ext cx="48588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800" b="1" i="1"/>
              <a:t>rat1-1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41313" y="755651"/>
            <a:ext cx="325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A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41314" y="3492500"/>
            <a:ext cx="3140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1800" b="1" dirty="0">
                <a:cs typeface="+mn-cs"/>
              </a:rPr>
              <a:t>B</a:t>
            </a:r>
          </a:p>
        </p:txBody>
      </p:sp>
      <p:sp>
        <p:nvSpPr>
          <p:cNvPr id="20491" name="CuadroTexto 25"/>
          <p:cNvSpPr txBox="1">
            <a:spLocks noChangeArrowheads="1"/>
          </p:cNvSpPr>
          <p:nvPr/>
        </p:nvSpPr>
        <p:spPr bwMode="auto">
          <a:xfrm rot="-5400000">
            <a:off x="295290" y="4569847"/>
            <a:ext cx="144142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Ctk1-HA / Rpb3 ChIP ratio </a:t>
            </a:r>
          </a:p>
        </p:txBody>
      </p:sp>
      <p:sp>
        <p:nvSpPr>
          <p:cNvPr id="20492" name="CuadroTexto 3"/>
          <p:cNvSpPr txBox="1">
            <a:spLocks noChangeArrowheads="1"/>
          </p:cNvSpPr>
          <p:nvPr/>
        </p:nvSpPr>
        <p:spPr bwMode="auto">
          <a:xfrm>
            <a:off x="1773238" y="3779839"/>
            <a:ext cx="80021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1200" b="1"/>
              <a:t>Ctk1-HA</a:t>
            </a:r>
          </a:p>
        </p:txBody>
      </p:sp>
      <p:sp>
        <p:nvSpPr>
          <p:cNvPr id="20493" name="CuadroTexto 18"/>
          <p:cNvSpPr txBox="1">
            <a:spLocks noChangeArrowheads="1"/>
          </p:cNvSpPr>
          <p:nvPr/>
        </p:nvSpPr>
        <p:spPr bwMode="auto">
          <a:xfrm>
            <a:off x="4141789" y="3779839"/>
            <a:ext cx="9030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1200" b="1"/>
              <a:t>Fcp1-myc</a:t>
            </a:r>
          </a:p>
        </p:txBody>
      </p:sp>
      <p:sp>
        <p:nvSpPr>
          <p:cNvPr id="20494" name="CuadroTexto 25"/>
          <p:cNvSpPr txBox="1">
            <a:spLocks noChangeArrowheads="1"/>
          </p:cNvSpPr>
          <p:nvPr/>
        </p:nvSpPr>
        <p:spPr bwMode="auto">
          <a:xfrm rot="-5400000">
            <a:off x="2633306" y="4569847"/>
            <a:ext cx="15183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s-ES" sz="800" b="1"/>
              <a:t>Fcp1-myc / Rpb3 ChIP ratio </a:t>
            </a:r>
          </a:p>
        </p:txBody>
      </p:sp>
      <p:pic>
        <p:nvPicPr>
          <p:cNvPr id="20495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9" y="4014789"/>
            <a:ext cx="2527300" cy="147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669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CuadroTexto 7"/>
          <p:cNvSpPr txBox="1">
            <a:spLocks noChangeArrowheads="1"/>
          </p:cNvSpPr>
          <p:nvPr/>
        </p:nvSpPr>
        <p:spPr bwMode="auto">
          <a:xfrm rot="-5400000">
            <a:off x="1765337" y="1616176"/>
            <a:ext cx="3841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400" b="1">
                <a:cs typeface="Helvetica" charset="0"/>
              </a:rPr>
              <a:t>wt</a:t>
            </a:r>
          </a:p>
        </p:txBody>
      </p:sp>
      <p:sp>
        <p:nvSpPr>
          <p:cNvPr id="21506" name="CuadroTexto 8"/>
          <p:cNvSpPr txBox="1">
            <a:spLocks noChangeArrowheads="1"/>
          </p:cNvSpPr>
          <p:nvPr/>
        </p:nvSpPr>
        <p:spPr bwMode="auto">
          <a:xfrm rot="-5400000">
            <a:off x="1872956" y="1455045"/>
            <a:ext cx="7117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400" b="1" i="1">
                <a:cs typeface="Helvetica" charset="0"/>
              </a:rPr>
              <a:t>rat1-1</a:t>
            </a:r>
          </a:p>
        </p:txBody>
      </p:sp>
      <p:sp>
        <p:nvSpPr>
          <p:cNvPr id="21507" name="CuadroTexto 9"/>
          <p:cNvSpPr txBox="1">
            <a:spLocks noChangeArrowheads="1"/>
          </p:cNvSpPr>
          <p:nvPr/>
        </p:nvSpPr>
        <p:spPr bwMode="auto">
          <a:xfrm rot="-5400000">
            <a:off x="2290801" y="1632050"/>
            <a:ext cx="3841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400" b="1">
                <a:cs typeface="Helvetica" charset="0"/>
              </a:rPr>
              <a:t>wt</a:t>
            </a:r>
          </a:p>
        </p:txBody>
      </p:sp>
      <p:sp>
        <p:nvSpPr>
          <p:cNvPr id="21508" name="CuadroTexto 10"/>
          <p:cNvSpPr txBox="1">
            <a:spLocks noChangeArrowheads="1"/>
          </p:cNvSpPr>
          <p:nvPr/>
        </p:nvSpPr>
        <p:spPr bwMode="auto">
          <a:xfrm rot="-5400000">
            <a:off x="2355556" y="1471713"/>
            <a:ext cx="7117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400" b="1" i="1">
                <a:cs typeface="Helvetica" charset="0"/>
              </a:rPr>
              <a:t>rat1-1</a:t>
            </a:r>
          </a:p>
        </p:txBody>
      </p:sp>
      <p:pic>
        <p:nvPicPr>
          <p:cNvPr id="21509" name="Imagen 1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75" y="1981200"/>
            <a:ext cx="10160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75" y="2330451"/>
            <a:ext cx="101600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1" name="CuadroTexto 15"/>
          <p:cNvSpPr txBox="1">
            <a:spLocks noChangeArrowheads="1"/>
          </p:cNvSpPr>
          <p:nvPr/>
        </p:nvSpPr>
        <p:spPr bwMode="auto">
          <a:xfrm>
            <a:off x="2903539" y="1981201"/>
            <a:ext cx="14817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200" b="1">
                <a:cs typeface="Helvetica" charset="0"/>
              </a:rPr>
              <a:t>Ser2P Rpb1p (H5)</a:t>
            </a:r>
          </a:p>
        </p:txBody>
      </p:sp>
      <p:sp>
        <p:nvSpPr>
          <p:cNvPr id="21512" name="CuadroTexto 16"/>
          <p:cNvSpPr txBox="1">
            <a:spLocks noChangeArrowheads="1"/>
          </p:cNvSpPr>
          <p:nvPr/>
        </p:nvSpPr>
        <p:spPr bwMode="auto">
          <a:xfrm>
            <a:off x="2903539" y="2336801"/>
            <a:ext cx="15242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200" b="1">
                <a:cs typeface="Helvetica" charset="0"/>
              </a:rPr>
              <a:t>Total Rpb1p (Y-80)</a:t>
            </a:r>
          </a:p>
        </p:txBody>
      </p:sp>
      <p:cxnSp>
        <p:nvCxnSpPr>
          <p:cNvPr id="19" name="Conector recto 18"/>
          <p:cNvCxnSpPr/>
          <p:nvPr/>
        </p:nvCxnSpPr>
        <p:spPr>
          <a:xfrm>
            <a:off x="2382838" y="1295400"/>
            <a:ext cx="4826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1824039" y="1295400"/>
            <a:ext cx="482600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15" name="CuadroTexto 21"/>
          <p:cNvSpPr txBox="1">
            <a:spLocks noChangeArrowheads="1"/>
          </p:cNvSpPr>
          <p:nvPr/>
        </p:nvSpPr>
        <p:spPr bwMode="auto">
          <a:xfrm>
            <a:off x="1698625" y="1044575"/>
            <a:ext cx="702154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100" b="1">
                <a:cs typeface="Helvetica" charset="0"/>
              </a:rPr>
              <a:t>pRS315</a:t>
            </a:r>
          </a:p>
        </p:txBody>
      </p:sp>
      <p:sp>
        <p:nvSpPr>
          <p:cNvPr id="21516" name="CuadroTexto 22"/>
          <p:cNvSpPr txBox="1">
            <a:spLocks noChangeArrowheads="1"/>
          </p:cNvSpPr>
          <p:nvPr/>
        </p:nvSpPr>
        <p:spPr bwMode="auto">
          <a:xfrm>
            <a:off x="2289175" y="876301"/>
            <a:ext cx="95948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s-ES" sz="1100" b="1">
                <a:cs typeface="Helvetica" charset="0"/>
              </a:rPr>
              <a:t>pRS315</a:t>
            </a:r>
          </a:p>
          <a:p>
            <a:r>
              <a:rPr lang="es-ES" sz="1100" b="1" i="1">
                <a:cs typeface="Helvetica" charset="0"/>
              </a:rPr>
              <a:t>rat1-D235A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42901" y="198437"/>
            <a:ext cx="115410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GB" sz="2000" b="1" dirty="0">
                <a:cs typeface="+mn-cs"/>
              </a:rPr>
              <a:t>Figure S4</a:t>
            </a:r>
          </a:p>
        </p:txBody>
      </p:sp>
    </p:spTree>
    <p:extLst>
      <p:ext uri="{BB962C8B-B14F-4D97-AF65-F5344CB8AC3E}">
        <p14:creationId xmlns:p14="http://schemas.microsoft.com/office/powerpoint/2010/main" val="3574260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Macintosh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Aarhus Universitet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Torben Heick Jensen</dc:creator>
  <cp:lastModifiedBy>Torben Heick Jensen</cp:lastModifiedBy>
  <cp:revision>1</cp:revision>
  <dcterms:created xsi:type="dcterms:W3CDTF">2013-12-09T12:17:56Z</dcterms:created>
  <dcterms:modified xsi:type="dcterms:W3CDTF">2013-12-09T12:18:41Z</dcterms:modified>
</cp:coreProperties>
</file>